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146846190" r:id="rId4"/>
    <p:sldId id="2146846139" r:id="rId5"/>
    <p:sldId id="2146846191" r:id="rId6"/>
    <p:sldId id="2146846198" r:id="rId7"/>
    <p:sldId id="2146846199" r:id="rId8"/>
    <p:sldId id="2146846189" r:id="rId9"/>
    <p:sldId id="2146846174" r:id="rId10"/>
    <p:sldId id="2146846161" r:id="rId11"/>
    <p:sldId id="2146846178" r:id="rId12"/>
    <p:sldId id="2146846183" r:id="rId13"/>
    <p:sldId id="2146846187" r:id="rId14"/>
    <p:sldId id="2146846193" r:id="rId15"/>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77F138B-940A-494C-89E3-25CE4524A1DA}" v="12" dt="2025-11-28T22:59:11.2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32" autoAdjust="0"/>
    <p:restoredTop sz="94660"/>
  </p:normalViewPr>
  <p:slideViewPr>
    <p:cSldViewPr snapToGrid="0">
      <p:cViewPr varScale="1">
        <p:scale>
          <a:sx n="66" d="100"/>
          <a:sy n="66" d="100"/>
        </p:scale>
        <p:origin x="552" y="2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ill Coakley" userId="6ff451efe910b955" providerId="LiveId" clId="{CDF55B8D-3943-4F7D-860D-25E01AFA603F}"/>
    <pc:docChg chg="custSel addSld delSld modSld sldOrd">
      <pc:chgData name="Bill Coakley" userId="6ff451efe910b955" providerId="LiveId" clId="{CDF55B8D-3943-4F7D-860D-25E01AFA603F}" dt="2025-11-28T23:16:01.379" v="1026" actId="20577"/>
      <pc:docMkLst>
        <pc:docMk/>
      </pc:docMkLst>
      <pc:sldChg chg="modSp mod">
        <pc:chgData name="Bill Coakley" userId="6ff451efe910b955" providerId="LiveId" clId="{CDF55B8D-3943-4F7D-860D-25E01AFA603F}" dt="2025-11-25T16:46:18.603" v="20" actId="20577"/>
        <pc:sldMkLst>
          <pc:docMk/>
          <pc:sldMk cId="3357302677" sldId="256"/>
        </pc:sldMkLst>
        <pc:spChg chg="mod">
          <ac:chgData name="Bill Coakley" userId="6ff451efe910b955" providerId="LiveId" clId="{CDF55B8D-3943-4F7D-860D-25E01AFA603F}" dt="2025-11-25T16:46:18.603" v="20" actId="20577"/>
          <ac:spMkLst>
            <pc:docMk/>
            <pc:sldMk cId="3357302677" sldId="256"/>
            <ac:spMk id="6" creationId="{508174F7-ACFE-46D9-9F2D-E9BD1149948C}"/>
          </ac:spMkLst>
        </pc:spChg>
      </pc:sldChg>
      <pc:sldChg chg="modSp mod">
        <pc:chgData name="Bill Coakley" userId="6ff451efe910b955" providerId="LiveId" clId="{CDF55B8D-3943-4F7D-860D-25E01AFA603F}" dt="2025-11-28T23:14:47.350" v="1002" actId="20577"/>
        <pc:sldMkLst>
          <pc:docMk/>
          <pc:sldMk cId="1607937780" sldId="257"/>
        </pc:sldMkLst>
        <pc:spChg chg="mod">
          <ac:chgData name="Bill Coakley" userId="6ff451efe910b955" providerId="LiveId" clId="{CDF55B8D-3943-4F7D-860D-25E01AFA603F}" dt="2025-11-28T23:14:47.350" v="1002" actId="20577"/>
          <ac:spMkLst>
            <pc:docMk/>
            <pc:sldMk cId="1607937780" sldId="257"/>
            <ac:spMk id="3" creationId="{20BC1C51-651D-4058-B9B1-45056B1158A2}"/>
          </ac:spMkLst>
        </pc:spChg>
        <pc:spChg chg="mod">
          <ac:chgData name="Bill Coakley" userId="6ff451efe910b955" providerId="LiveId" clId="{CDF55B8D-3943-4F7D-860D-25E01AFA603F}" dt="2025-11-28T22:50:30.374" v="108" actId="20577"/>
          <ac:spMkLst>
            <pc:docMk/>
            <pc:sldMk cId="1607937780" sldId="257"/>
            <ac:spMk id="6" creationId="{508174F7-ACFE-46D9-9F2D-E9BD1149948C}"/>
          </ac:spMkLst>
        </pc:spChg>
      </pc:sldChg>
      <pc:sldChg chg="modSp mod">
        <pc:chgData name="Bill Coakley" userId="6ff451efe910b955" providerId="LiveId" clId="{CDF55B8D-3943-4F7D-860D-25E01AFA603F}" dt="2025-11-28T23:11:46.351" v="853" actId="20577"/>
        <pc:sldMkLst>
          <pc:docMk/>
          <pc:sldMk cId="3847687318" sldId="2146846139"/>
        </pc:sldMkLst>
        <pc:spChg chg="mod">
          <ac:chgData name="Bill Coakley" userId="6ff451efe910b955" providerId="LiveId" clId="{CDF55B8D-3943-4F7D-860D-25E01AFA603F}" dt="2025-11-28T23:11:46.351" v="853" actId="20577"/>
          <ac:spMkLst>
            <pc:docMk/>
            <pc:sldMk cId="3847687318" sldId="2146846139"/>
            <ac:spMk id="3" creationId="{20BC1C51-651D-4058-B9B1-45056B1158A2}"/>
          </ac:spMkLst>
        </pc:spChg>
        <pc:spChg chg="mod">
          <ac:chgData name="Bill Coakley" userId="6ff451efe910b955" providerId="LiveId" clId="{CDF55B8D-3943-4F7D-860D-25E01AFA603F}" dt="2025-11-28T22:54:23.866" v="222"/>
          <ac:spMkLst>
            <pc:docMk/>
            <pc:sldMk cId="3847687318" sldId="2146846139"/>
            <ac:spMk id="6" creationId="{508174F7-ACFE-46D9-9F2D-E9BD1149948C}"/>
          </ac:spMkLst>
        </pc:spChg>
      </pc:sldChg>
      <pc:sldChg chg="modSp">
        <pc:chgData name="Bill Coakley" userId="6ff451efe910b955" providerId="LiveId" clId="{CDF55B8D-3943-4F7D-860D-25E01AFA603F}" dt="2025-11-28T22:55:31.225" v="228"/>
        <pc:sldMkLst>
          <pc:docMk/>
          <pc:sldMk cId="1204786469" sldId="2146846161"/>
        </pc:sldMkLst>
        <pc:spChg chg="mod">
          <ac:chgData name="Bill Coakley" userId="6ff451efe910b955" providerId="LiveId" clId="{CDF55B8D-3943-4F7D-860D-25E01AFA603F}" dt="2025-11-28T22:55:31.225" v="228"/>
          <ac:spMkLst>
            <pc:docMk/>
            <pc:sldMk cId="1204786469" sldId="2146846161"/>
            <ac:spMk id="6" creationId="{508174F7-ACFE-46D9-9F2D-E9BD1149948C}"/>
          </ac:spMkLst>
        </pc:spChg>
      </pc:sldChg>
      <pc:sldChg chg="modSp">
        <pc:chgData name="Bill Coakley" userId="6ff451efe910b955" providerId="LiveId" clId="{CDF55B8D-3943-4F7D-860D-25E01AFA603F}" dt="2025-11-28T22:55:18.330" v="227"/>
        <pc:sldMkLst>
          <pc:docMk/>
          <pc:sldMk cId="3333947531" sldId="2146846174"/>
        </pc:sldMkLst>
        <pc:spChg chg="mod">
          <ac:chgData name="Bill Coakley" userId="6ff451efe910b955" providerId="LiveId" clId="{CDF55B8D-3943-4F7D-860D-25E01AFA603F}" dt="2025-11-28T22:55:18.330" v="227"/>
          <ac:spMkLst>
            <pc:docMk/>
            <pc:sldMk cId="3333947531" sldId="2146846174"/>
            <ac:spMk id="6" creationId="{508174F7-ACFE-46D9-9F2D-E9BD1149948C}"/>
          </ac:spMkLst>
        </pc:spChg>
      </pc:sldChg>
      <pc:sldChg chg="modSp mod">
        <pc:chgData name="Bill Coakley" userId="6ff451efe910b955" providerId="LiveId" clId="{CDF55B8D-3943-4F7D-860D-25E01AFA603F}" dt="2025-11-28T22:55:39.947" v="229"/>
        <pc:sldMkLst>
          <pc:docMk/>
          <pc:sldMk cId="2334252007" sldId="2146846178"/>
        </pc:sldMkLst>
        <pc:spChg chg="mod">
          <ac:chgData name="Bill Coakley" userId="6ff451efe910b955" providerId="LiveId" clId="{CDF55B8D-3943-4F7D-860D-25E01AFA603F}" dt="2025-11-25T17:56:21.280" v="36" actId="207"/>
          <ac:spMkLst>
            <pc:docMk/>
            <pc:sldMk cId="2334252007" sldId="2146846178"/>
            <ac:spMk id="3" creationId="{20BC1C51-651D-4058-B9B1-45056B1158A2}"/>
          </ac:spMkLst>
        </pc:spChg>
        <pc:spChg chg="mod">
          <ac:chgData name="Bill Coakley" userId="6ff451efe910b955" providerId="LiveId" clId="{CDF55B8D-3943-4F7D-860D-25E01AFA603F}" dt="2025-11-28T22:55:39.947" v="229"/>
          <ac:spMkLst>
            <pc:docMk/>
            <pc:sldMk cId="2334252007" sldId="2146846178"/>
            <ac:spMk id="6" creationId="{508174F7-ACFE-46D9-9F2D-E9BD1149948C}"/>
          </ac:spMkLst>
        </pc:spChg>
      </pc:sldChg>
      <pc:sldChg chg="modSp mod ord">
        <pc:chgData name="Bill Coakley" userId="6ff451efe910b955" providerId="LiveId" clId="{CDF55B8D-3943-4F7D-860D-25E01AFA603F}" dt="2025-11-28T22:56:13.077" v="231"/>
        <pc:sldMkLst>
          <pc:docMk/>
          <pc:sldMk cId="814352571" sldId="2146846183"/>
        </pc:sldMkLst>
        <pc:spChg chg="mod">
          <ac:chgData name="Bill Coakley" userId="6ff451efe910b955" providerId="LiveId" clId="{CDF55B8D-3943-4F7D-860D-25E01AFA603F}" dt="2025-11-28T22:51:18.856" v="109" actId="20577"/>
          <ac:spMkLst>
            <pc:docMk/>
            <pc:sldMk cId="814352571" sldId="2146846183"/>
            <ac:spMk id="3" creationId="{20BC1C51-651D-4058-B9B1-45056B1158A2}"/>
          </ac:spMkLst>
        </pc:spChg>
      </pc:sldChg>
      <pc:sldChg chg="modSp mod">
        <pc:chgData name="Bill Coakley" userId="6ff451efe910b955" providerId="LiveId" clId="{CDF55B8D-3943-4F7D-860D-25E01AFA603F}" dt="2025-11-28T23:05:10.892" v="568" actId="20577"/>
        <pc:sldMkLst>
          <pc:docMk/>
          <pc:sldMk cId="2286504802" sldId="2146846187"/>
        </pc:sldMkLst>
        <pc:spChg chg="mod">
          <ac:chgData name="Bill Coakley" userId="6ff451efe910b955" providerId="LiveId" clId="{CDF55B8D-3943-4F7D-860D-25E01AFA603F}" dt="2025-11-28T23:05:10.892" v="568" actId="20577"/>
          <ac:spMkLst>
            <pc:docMk/>
            <pc:sldMk cId="2286504802" sldId="2146846187"/>
            <ac:spMk id="3" creationId="{20BC1C51-651D-4058-B9B1-45056B1158A2}"/>
          </ac:spMkLst>
        </pc:spChg>
        <pc:spChg chg="mod">
          <ac:chgData name="Bill Coakley" userId="6ff451efe910b955" providerId="LiveId" clId="{CDF55B8D-3943-4F7D-860D-25E01AFA603F}" dt="2025-11-28T22:56:25.018" v="232"/>
          <ac:spMkLst>
            <pc:docMk/>
            <pc:sldMk cId="2286504802" sldId="2146846187"/>
            <ac:spMk id="6" creationId="{508174F7-ACFE-46D9-9F2D-E9BD1149948C}"/>
          </ac:spMkLst>
        </pc:spChg>
      </pc:sldChg>
      <pc:sldChg chg="modSp mod">
        <pc:chgData name="Bill Coakley" userId="6ff451efe910b955" providerId="LiveId" clId="{CDF55B8D-3943-4F7D-860D-25E01AFA603F}" dt="2025-11-28T22:55:10.666" v="226"/>
        <pc:sldMkLst>
          <pc:docMk/>
          <pc:sldMk cId="3780350663" sldId="2146846189"/>
        </pc:sldMkLst>
        <pc:spChg chg="mod">
          <ac:chgData name="Bill Coakley" userId="6ff451efe910b955" providerId="LiveId" clId="{CDF55B8D-3943-4F7D-860D-25E01AFA603F}" dt="2025-11-25T17:57:54.589" v="89" actId="20577"/>
          <ac:spMkLst>
            <pc:docMk/>
            <pc:sldMk cId="3780350663" sldId="2146846189"/>
            <ac:spMk id="3" creationId="{F221EA6D-4CE3-663E-637D-77EC81F8544B}"/>
          </ac:spMkLst>
        </pc:spChg>
        <pc:spChg chg="mod">
          <ac:chgData name="Bill Coakley" userId="6ff451efe910b955" providerId="LiveId" clId="{CDF55B8D-3943-4F7D-860D-25E01AFA603F}" dt="2025-11-28T22:55:10.666" v="226"/>
          <ac:spMkLst>
            <pc:docMk/>
            <pc:sldMk cId="3780350663" sldId="2146846189"/>
            <ac:spMk id="6" creationId="{95DDE636-3FC8-4E7E-0B62-17D3EAA21B40}"/>
          </ac:spMkLst>
        </pc:spChg>
      </pc:sldChg>
      <pc:sldChg chg="modSp mod">
        <pc:chgData name="Bill Coakley" userId="6ff451efe910b955" providerId="LiveId" clId="{CDF55B8D-3943-4F7D-860D-25E01AFA603F}" dt="2025-11-28T22:54:11.106" v="221"/>
        <pc:sldMkLst>
          <pc:docMk/>
          <pc:sldMk cId="3367556604" sldId="2146846190"/>
        </pc:sldMkLst>
        <pc:spChg chg="mod">
          <ac:chgData name="Bill Coakley" userId="6ff451efe910b955" providerId="LiveId" clId="{CDF55B8D-3943-4F7D-860D-25E01AFA603F}" dt="2025-11-28T22:53:27.623" v="220" actId="20577"/>
          <ac:spMkLst>
            <pc:docMk/>
            <pc:sldMk cId="3367556604" sldId="2146846190"/>
            <ac:spMk id="3" creationId="{492C1A14-F53B-2EA0-304F-53251D42292E}"/>
          </ac:spMkLst>
        </pc:spChg>
        <pc:spChg chg="mod">
          <ac:chgData name="Bill Coakley" userId="6ff451efe910b955" providerId="LiveId" clId="{CDF55B8D-3943-4F7D-860D-25E01AFA603F}" dt="2025-11-28T22:54:11.106" v="221"/>
          <ac:spMkLst>
            <pc:docMk/>
            <pc:sldMk cId="3367556604" sldId="2146846190"/>
            <ac:spMk id="6" creationId="{1CB66A1C-CB9E-5E18-60FE-D86E41286202}"/>
          </ac:spMkLst>
        </pc:spChg>
      </pc:sldChg>
      <pc:sldChg chg="modSp mod">
        <pc:chgData name="Bill Coakley" userId="6ff451efe910b955" providerId="LiveId" clId="{CDF55B8D-3943-4F7D-860D-25E01AFA603F}" dt="2025-11-28T23:12:41.654" v="887" actId="20577"/>
        <pc:sldMkLst>
          <pc:docMk/>
          <pc:sldMk cId="242595926" sldId="2146846191"/>
        </pc:sldMkLst>
        <pc:spChg chg="mod">
          <ac:chgData name="Bill Coakley" userId="6ff451efe910b955" providerId="LiveId" clId="{CDF55B8D-3943-4F7D-860D-25E01AFA603F}" dt="2025-11-28T23:12:41.654" v="887" actId="20577"/>
          <ac:spMkLst>
            <pc:docMk/>
            <pc:sldMk cId="242595926" sldId="2146846191"/>
            <ac:spMk id="3" creationId="{22C11137-EA6C-5CBA-3181-8034AD5689E4}"/>
          </ac:spMkLst>
        </pc:spChg>
        <pc:spChg chg="mod">
          <ac:chgData name="Bill Coakley" userId="6ff451efe910b955" providerId="LiveId" clId="{CDF55B8D-3943-4F7D-860D-25E01AFA603F}" dt="2025-11-28T22:54:36.960" v="223"/>
          <ac:spMkLst>
            <pc:docMk/>
            <pc:sldMk cId="242595926" sldId="2146846191"/>
            <ac:spMk id="6" creationId="{29096A31-7B0A-DC39-1BEF-F5028976A87E}"/>
          </ac:spMkLst>
        </pc:spChg>
      </pc:sldChg>
      <pc:sldChg chg="modSp mod">
        <pc:chgData name="Bill Coakley" userId="6ff451efe910b955" providerId="LiveId" clId="{CDF55B8D-3943-4F7D-860D-25E01AFA603F}" dt="2025-11-28T23:08:56.896" v="766" actId="207"/>
        <pc:sldMkLst>
          <pc:docMk/>
          <pc:sldMk cId="1004842244" sldId="2146846193"/>
        </pc:sldMkLst>
        <pc:spChg chg="mod">
          <ac:chgData name="Bill Coakley" userId="6ff451efe910b955" providerId="LiveId" clId="{CDF55B8D-3943-4F7D-860D-25E01AFA603F}" dt="2025-11-28T23:08:56.896" v="766" actId="207"/>
          <ac:spMkLst>
            <pc:docMk/>
            <pc:sldMk cId="1004842244" sldId="2146846193"/>
            <ac:spMk id="3" creationId="{B17F4757-9FB9-3202-774F-895F069F9FDF}"/>
          </ac:spMkLst>
        </pc:spChg>
        <pc:spChg chg="mod">
          <ac:chgData name="Bill Coakley" userId="6ff451efe910b955" providerId="LiveId" clId="{CDF55B8D-3943-4F7D-860D-25E01AFA603F}" dt="2025-11-28T22:56:32.968" v="233"/>
          <ac:spMkLst>
            <pc:docMk/>
            <pc:sldMk cId="1004842244" sldId="2146846193"/>
            <ac:spMk id="6" creationId="{1ECD3379-707B-35F8-EC87-B1CFFD3FBB55}"/>
          </ac:spMkLst>
        </pc:spChg>
      </pc:sldChg>
      <pc:sldChg chg="modSp del">
        <pc:chgData name="Bill Coakley" userId="6ff451efe910b955" providerId="LiveId" clId="{CDF55B8D-3943-4F7D-860D-25E01AFA603F}" dt="2025-11-28T23:13:05.769" v="888" actId="2696"/>
        <pc:sldMkLst>
          <pc:docMk/>
          <pc:sldMk cId="1710341433" sldId="2146846197"/>
        </pc:sldMkLst>
        <pc:spChg chg="mod">
          <ac:chgData name="Bill Coakley" userId="6ff451efe910b955" providerId="LiveId" clId="{CDF55B8D-3943-4F7D-860D-25E01AFA603F}" dt="2025-11-28T22:55:02.416" v="225"/>
          <ac:spMkLst>
            <pc:docMk/>
            <pc:sldMk cId="1710341433" sldId="2146846197"/>
            <ac:spMk id="6" creationId="{A2AECD7F-1692-549C-099A-DB6B866B7892}"/>
          </ac:spMkLst>
        </pc:spChg>
      </pc:sldChg>
      <pc:sldChg chg="modSp ord">
        <pc:chgData name="Bill Coakley" userId="6ff451efe910b955" providerId="LiveId" clId="{CDF55B8D-3943-4F7D-860D-25E01AFA603F}" dt="2025-11-28T22:54:43.980" v="224"/>
        <pc:sldMkLst>
          <pc:docMk/>
          <pc:sldMk cId="1242891520" sldId="2146846198"/>
        </pc:sldMkLst>
        <pc:spChg chg="mod">
          <ac:chgData name="Bill Coakley" userId="6ff451efe910b955" providerId="LiveId" clId="{CDF55B8D-3943-4F7D-860D-25E01AFA603F}" dt="2025-11-28T22:54:43.980" v="224"/>
          <ac:spMkLst>
            <pc:docMk/>
            <pc:sldMk cId="1242891520" sldId="2146846198"/>
            <ac:spMk id="6" creationId="{5676B03A-319E-B946-1FF3-5987FDF936DB}"/>
          </ac:spMkLst>
        </pc:spChg>
      </pc:sldChg>
      <pc:sldChg chg="modSp add mod ord">
        <pc:chgData name="Bill Coakley" userId="6ff451efe910b955" providerId="LiveId" clId="{CDF55B8D-3943-4F7D-860D-25E01AFA603F}" dt="2025-11-28T23:16:01.379" v="1026" actId="20577"/>
        <pc:sldMkLst>
          <pc:docMk/>
          <pc:sldMk cId="14123373" sldId="2146846199"/>
        </pc:sldMkLst>
        <pc:spChg chg="mod">
          <ac:chgData name="Bill Coakley" userId="6ff451efe910b955" providerId="LiveId" clId="{CDF55B8D-3943-4F7D-860D-25E01AFA603F}" dt="2025-11-28T23:16:01.379" v="1026" actId="20577"/>
          <ac:spMkLst>
            <pc:docMk/>
            <pc:sldMk cId="14123373" sldId="2146846199"/>
            <ac:spMk id="3" creationId="{DEFA6902-5661-4315-CCAB-52FA4CB5005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F8066A6B-B16C-4F5D-9B4A-0AFF0FE20506}" type="datetimeFigureOut">
              <a:rPr lang="en-US" smtClean="0"/>
              <a:t>11/28/2025</a:t>
            </a:fld>
            <a:endParaRPr lang="en-US" dirty="0"/>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A32C1F9A-F3B3-4978-8B6A-FBACF4B07D82}" type="slidenum">
              <a:rPr lang="en-US" smtClean="0"/>
              <a:t>‹#›</a:t>
            </a:fld>
            <a:endParaRPr lang="en-US" dirty="0"/>
          </a:p>
        </p:txBody>
      </p:sp>
    </p:spTree>
    <p:extLst>
      <p:ext uri="{BB962C8B-B14F-4D97-AF65-F5344CB8AC3E}">
        <p14:creationId xmlns:p14="http://schemas.microsoft.com/office/powerpoint/2010/main" val="2078333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C4392-8B38-4E55-AEDA-07BBBD13526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28EF71E-9C48-4553-B79C-A2883EBAC7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C03D769-EF46-4829-AB10-527B3F68E654}"/>
              </a:ext>
            </a:extLst>
          </p:cNvPr>
          <p:cNvSpPr>
            <a:spLocks noGrp="1"/>
          </p:cNvSpPr>
          <p:nvPr>
            <p:ph type="dt" sz="half" idx="10"/>
          </p:nvPr>
        </p:nvSpPr>
        <p:spPr/>
        <p:txBody>
          <a:bodyPr/>
          <a:lstStyle/>
          <a:p>
            <a:fld id="{29ACFD73-3C22-4883-92CD-9786391EFBEB}" type="datetimeFigureOut">
              <a:rPr lang="en-US" smtClean="0"/>
              <a:t>11/28/2025</a:t>
            </a:fld>
            <a:endParaRPr lang="en-US" dirty="0"/>
          </a:p>
        </p:txBody>
      </p:sp>
      <p:sp>
        <p:nvSpPr>
          <p:cNvPr id="5" name="Footer Placeholder 4">
            <a:extLst>
              <a:ext uri="{FF2B5EF4-FFF2-40B4-BE49-F238E27FC236}">
                <a16:creationId xmlns:a16="http://schemas.microsoft.com/office/drawing/2014/main" id="{ABF0DE5A-9FAB-40A5-BDFD-820BAD47F90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56E29B6-C24E-4A8A-A92A-3A358256D40E}"/>
              </a:ext>
            </a:extLst>
          </p:cNvPr>
          <p:cNvSpPr>
            <a:spLocks noGrp="1"/>
          </p:cNvSpPr>
          <p:nvPr>
            <p:ph type="sldNum" sz="quarter" idx="12"/>
          </p:nvPr>
        </p:nvSpPr>
        <p:spPr/>
        <p:txBody>
          <a:bodyPr/>
          <a:lstStyle/>
          <a:p>
            <a:fld id="{C7BAAC5F-9E92-41E0-AAF7-59C5D632C9F9}" type="slidenum">
              <a:rPr lang="en-US" smtClean="0"/>
              <a:t>‹#›</a:t>
            </a:fld>
            <a:endParaRPr lang="en-US" dirty="0"/>
          </a:p>
        </p:txBody>
      </p:sp>
    </p:spTree>
    <p:extLst>
      <p:ext uri="{BB962C8B-B14F-4D97-AF65-F5344CB8AC3E}">
        <p14:creationId xmlns:p14="http://schemas.microsoft.com/office/powerpoint/2010/main" val="20342026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36128-35B2-417B-9E19-F1FA64336F8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9F4B8A3-3509-4723-8C72-7C2DD69EDA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F8FEFE-88D1-46C0-84E8-6BD433E57505}"/>
              </a:ext>
            </a:extLst>
          </p:cNvPr>
          <p:cNvSpPr>
            <a:spLocks noGrp="1"/>
          </p:cNvSpPr>
          <p:nvPr>
            <p:ph type="dt" sz="half" idx="10"/>
          </p:nvPr>
        </p:nvSpPr>
        <p:spPr/>
        <p:txBody>
          <a:bodyPr/>
          <a:lstStyle/>
          <a:p>
            <a:fld id="{29ACFD73-3C22-4883-92CD-9786391EFBEB}" type="datetimeFigureOut">
              <a:rPr lang="en-US" smtClean="0"/>
              <a:t>11/28/2025</a:t>
            </a:fld>
            <a:endParaRPr lang="en-US" dirty="0"/>
          </a:p>
        </p:txBody>
      </p:sp>
      <p:sp>
        <p:nvSpPr>
          <p:cNvPr id="5" name="Footer Placeholder 4">
            <a:extLst>
              <a:ext uri="{FF2B5EF4-FFF2-40B4-BE49-F238E27FC236}">
                <a16:creationId xmlns:a16="http://schemas.microsoft.com/office/drawing/2014/main" id="{3A6F1CD7-BB0E-46DD-88E3-8B8DC7306D1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64E3840-FE1E-4558-982E-0205992BF9D6}"/>
              </a:ext>
            </a:extLst>
          </p:cNvPr>
          <p:cNvSpPr>
            <a:spLocks noGrp="1"/>
          </p:cNvSpPr>
          <p:nvPr>
            <p:ph type="sldNum" sz="quarter" idx="12"/>
          </p:nvPr>
        </p:nvSpPr>
        <p:spPr/>
        <p:txBody>
          <a:bodyPr/>
          <a:lstStyle/>
          <a:p>
            <a:fld id="{C7BAAC5F-9E92-41E0-AAF7-59C5D632C9F9}" type="slidenum">
              <a:rPr lang="en-US" smtClean="0"/>
              <a:t>‹#›</a:t>
            </a:fld>
            <a:endParaRPr lang="en-US" dirty="0"/>
          </a:p>
        </p:txBody>
      </p:sp>
    </p:spTree>
    <p:extLst>
      <p:ext uri="{BB962C8B-B14F-4D97-AF65-F5344CB8AC3E}">
        <p14:creationId xmlns:p14="http://schemas.microsoft.com/office/powerpoint/2010/main" val="26269903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43908D-6700-49A3-880D-07CB07BA96C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2FBBE3B-F50C-4E1A-9863-B46D89D7A3C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B94F68-9A7D-4EF6-8BC8-1A751C44E827}"/>
              </a:ext>
            </a:extLst>
          </p:cNvPr>
          <p:cNvSpPr>
            <a:spLocks noGrp="1"/>
          </p:cNvSpPr>
          <p:nvPr>
            <p:ph type="dt" sz="half" idx="10"/>
          </p:nvPr>
        </p:nvSpPr>
        <p:spPr/>
        <p:txBody>
          <a:bodyPr/>
          <a:lstStyle/>
          <a:p>
            <a:fld id="{29ACFD73-3C22-4883-92CD-9786391EFBEB}" type="datetimeFigureOut">
              <a:rPr lang="en-US" smtClean="0"/>
              <a:t>11/28/2025</a:t>
            </a:fld>
            <a:endParaRPr lang="en-US" dirty="0"/>
          </a:p>
        </p:txBody>
      </p:sp>
      <p:sp>
        <p:nvSpPr>
          <p:cNvPr id="5" name="Footer Placeholder 4">
            <a:extLst>
              <a:ext uri="{FF2B5EF4-FFF2-40B4-BE49-F238E27FC236}">
                <a16:creationId xmlns:a16="http://schemas.microsoft.com/office/drawing/2014/main" id="{4BB0AF2D-BB4D-4600-A019-9BE65A8ABBB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A490ED7-86CA-4796-BF8E-064B7EA6BEFB}"/>
              </a:ext>
            </a:extLst>
          </p:cNvPr>
          <p:cNvSpPr>
            <a:spLocks noGrp="1"/>
          </p:cNvSpPr>
          <p:nvPr>
            <p:ph type="sldNum" sz="quarter" idx="12"/>
          </p:nvPr>
        </p:nvSpPr>
        <p:spPr/>
        <p:txBody>
          <a:bodyPr/>
          <a:lstStyle/>
          <a:p>
            <a:fld id="{C7BAAC5F-9E92-41E0-AAF7-59C5D632C9F9}" type="slidenum">
              <a:rPr lang="en-US" smtClean="0"/>
              <a:t>‹#›</a:t>
            </a:fld>
            <a:endParaRPr lang="en-US" dirty="0"/>
          </a:p>
        </p:txBody>
      </p:sp>
    </p:spTree>
    <p:extLst>
      <p:ext uri="{BB962C8B-B14F-4D97-AF65-F5344CB8AC3E}">
        <p14:creationId xmlns:p14="http://schemas.microsoft.com/office/powerpoint/2010/main" val="884967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A5D80-A48D-44DA-B0B2-D342A45EF56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F2FB52B-2C27-45C9-B9DB-F895075A3E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15710C-56DE-47E6-9E38-451C980E366B}"/>
              </a:ext>
            </a:extLst>
          </p:cNvPr>
          <p:cNvSpPr>
            <a:spLocks noGrp="1"/>
          </p:cNvSpPr>
          <p:nvPr>
            <p:ph type="dt" sz="half" idx="10"/>
          </p:nvPr>
        </p:nvSpPr>
        <p:spPr/>
        <p:txBody>
          <a:bodyPr/>
          <a:lstStyle/>
          <a:p>
            <a:fld id="{29ACFD73-3C22-4883-92CD-9786391EFBEB}" type="datetimeFigureOut">
              <a:rPr lang="en-US" smtClean="0"/>
              <a:t>11/28/2025</a:t>
            </a:fld>
            <a:endParaRPr lang="en-US" dirty="0"/>
          </a:p>
        </p:txBody>
      </p:sp>
      <p:sp>
        <p:nvSpPr>
          <p:cNvPr id="5" name="Footer Placeholder 4">
            <a:extLst>
              <a:ext uri="{FF2B5EF4-FFF2-40B4-BE49-F238E27FC236}">
                <a16:creationId xmlns:a16="http://schemas.microsoft.com/office/drawing/2014/main" id="{17857D12-376E-4D8F-AEFA-F6E84AB4386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83B8390-86EF-491E-9A7C-4A1CED2645E9}"/>
              </a:ext>
            </a:extLst>
          </p:cNvPr>
          <p:cNvSpPr>
            <a:spLocks noGrp="1"/>
          </p:cNvSpPr>
          <p:nvPr>
            <p:ph type="sldNum" sz="quarter" idx="12"/>
          </p:nvPr>
        </p:nvSpPr>
        <p:spPr/>
        <p:txBody>
          <a:bodyPr/>
          <a:lstStyle/>
          <a:p>
            <a:fld id="{C7BAAC5F-9E92-41E0-AAF7-59C5D632C9F9}" type="slidenum">
              <a:rPr lang="en-US" smtClean="0"/>
              <a:t>‹#›</a:t>
            </a:fld>
            <a:endParaRPr lang="en-US" dirty="0"/>
          </a:p>
        </p:txBody>
      </p:sp>
    </p:spTree>
    <p:extLst>
      <p:ext uri="{BB962C8B-B14F-4D97-AF65-F5344CB8AC3E}">
        <p14:creationId xmlns:p14="http://schemas.microsoft.com/office/powerpoint/2010/main" val="4062575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73BB0-DF93-40E5-A6A0-CD0409AE90F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430D9A7-AF21-4D5E-A06D-928D9DCB678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8ED5BEB-5ADF-42E2-B333-75811826B63D}"/>
              </a:ext>
            </a:extLst>
          </p:cNvPr>
          <p:cNvSpPr>
            <a:spLocks noGrp="1"/>
          </p:cNvSpPr>
          <p:nvPr>
            <p:ph type="dt" sz="half" idx="10"/>
          </p:nvPr>
        </p:nvSpPr>
        <p:spPr/>
        <p:txBody>
          <a:bodyPr/>
          <a:lstStyle/>
          <a:p>
            <a:fld id="{29ACFD73-3C22-4883-92CD-9786391EFBEB}" type="datetimeFigureOut">
              <a:rPr lang="en-US" smtClean="0"/>
              <a:t>11/28/2025</a:t>
            </a:fld>
            <a:endParaRPr lang="en-US" dirty="0"/>
          </a:p>
        </p:txBody>
      </p:sp>
      <p:sp>
        <p:nvSpPr>
          <p:cNvPr id="5" name="Footer Placeholder 4">
            <a:extLst>
              <a:ext uri="{FF2B5EF4-FFF2-40B4-BE49-F238E27FC236}">
                <a16:creationId xmlns:a16="http://schemas.microsoft.com/office/drawing/2014/main" id="{00B52A22-699B-4206-925B-2FD05ADACD9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11087E4-9481-4B95-A24E-A2F9FD27CBB5}"/>
              </a:ext>
            </a:extLst>
          </p:cNvPr>
          <p:cNvSpPr>
            <a:spLocks noGrp="1"/>
          </p:cNvSpPr>
          <p:nvPr>
            <p:ph type="sldNum" sz="quarter" idx="12"/>
          </p:nvPr>
        </p:nvSpPr>
        <p:spPr/>
        <p:txBody>
          <a:bodyPr/>
          <a:lstStyle/>
          <a:p>
            <a:fld id="{C7BAAC5F-9E92-41E0-AAF7-59C5D632C9F9}" type="slidenum">
              <a:rPr lang="en-US" smtClean="0"/>
              <a:t>‹#›</a:t>
            </a:fld>
            <a:endParaRPr lang="en-US" dirty="0"/>
          </a:p>
        </p:txBody>
      </p:sp>
    </p:spTree>
    <p:extLst>
      <p:ext uri="{BB962C8B-B14F-4D97-AF65-F5344CB8AC3E}">
        <p14:creationId xmlns:p14="http://schemas.microsoft.com/office/powerpoint/2010/main" val="18348194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FA5D6-A920-466C-B111-6C1A890D647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2B10BA8-152A-4EA8-8FA4-317177F4F79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4658EC-39AA-4DAE-BB3B-6532F696016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C48FC98-D861-4C03-8C7C-CFC23F9B8028}"/>
              </a:ext>
            </a:extLst>
          </p:cNvPr>
          <p:cNvSpPr>
            <a:spLocks noGrp="1"/>
          </p:cNvSpPr>
          <p:nvPr>
            <p:ph type="dt" sz="half" idx="10"/>
          </p:nvPr>
        </p:nvSpPr>
        <p:spPr/>
        <p:txBody>
          <a:bodyPr/>
          <a:lstStyle/>
          <a:p>
            <a:fld id="{29ACFD73-3C22-4883-92CD-9786391EFBEB}" type="datetimeFigureOut">
              <a:rPr lang="en-US" smtClean="0"/>
              <a:t>11/28/2025</a:t>
            </a:fld>
            <a:endParaRPr lang="en-US" dirty="0"/>
          </a:p>
        </p:txBody>
      </p:sp>
      <p:sp>
        <p:nvSpPr>
          <p:cNvPr id="6" name="Footer Placeholder 5">
            <a:extLst>
              <a:ext uri="{FF2B5EF4-FFF2-40B4-BE49-F238E27FC236}">
                <a16:creationId xmlns:a16="http://schemas.microsoft.com/office/drawing/2014/main" id="{3433F23E-AAA0-477F-8DF4-E40BEDBB2E4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86B1922-F869-435C-B63B-9B7EBEF1AC29}"/>
              </a:ext>
            </a:extLst>
          </p:cNvPr>
          <p:cNvSpPr>
            <a:spLocks noGrp="1"/>
          </p:cNvSpPr>
          <p:nvPr>
            <p:ph type="sldNum" sz="quarter" idx="12"/>
          </p:nvPr>
        </p:nvSpPr>
        <p:spPr/>
        <p:txBody>
          <a:bodyPr/>
          <a:lstStyle/>
          <a:p>
            <a:fld id="{C7BAAC5F-9E92-41E0-AAF7-59C5D632C9F9}" type="slidenum">
              <a:rPr lang="en-US" smtClean="0"/>
              <a:t>‹#›</a:t>
            </a:fld>
            <a:endParaRPr lang="en-US" dirty="0"/>
          </a:p>
        </p:txBody>
      </p:sp>
    </p:spTree>
    <p:extLst>
      <p:ext uri="{BB962C8B-B14F-4D97-AF65-F5344CB8AC3E}">
        <p14:creationId xmlns:p14="http://schemas.microsoft.com/office/powerpoint/2010/main" val="18303412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82B8B2-4B9E-4E17-9506-746CFA16892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9AD6C41-C4FE-4C59-9660-E9CE96D1C1F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EABAFD2-C2CC-4C3A-AD1A-40497D734AD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27AF7BC-C448-4836-B323-89526CD77F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5461411-4E17-4C4B-B427-78CB72CB01D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2DA8414-FD34-4C97-962C-12DC84E591FC}"/>
              </a:ext>
            </a:extLst>
          </p:cNvPr>
          <p:cNvSpPr>
            <a:spLocks noGrp="1"/>
          </p:cNvSpPr>
          <p:nvPr>
            <p:ph type="dt" sz="half" idx="10"/>
          </p:nvPr>
        </p:nvSpPr>
        <p:spPr/>
        <p:txBody>
          <a:bodyPr/>
          <a:lstStyle/>
          <a:p>
            <a:fld id="{29ACFD73-3C22-4883-92CD-9786391EFBEB}" type="datetimeFigureOut">
              <a:rPr lang="en-US" smtClean="0"/>
              <a:t>11/28/2025</a:t>
            </a:fld>
            <a:endParaRPr lang="en-US" dirty="0"/>
          </a:p>
        </p:txBody>
      </p:sp>
      <p:sp>
        <p:nvSpPr>
          <p:cNvPr id="8" name="Footer Placeholder 7">
            <a:extLst>
              <a:ext uri="{FF2B5EF4-FFF2-40B4-BE49-F238E27FC236}">
                <a16:creationId xmlns:a16="http://schemas.microsoft.com/office/drawing/2014/main" id="{32AC88D8-D260-4948-AF03-DE9CA65491FD}"/>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B6762F2E-47A3-4CF2-ABF7-9290F91ECF5A}"/>
              </a:ext>
            </a:extLst>
          </p:cNvPr>
          <p:cNvSpPr>
            <a:spLocks noGrp="1"/>
          </p:cNvSpPr>
          <p:nvPr>
            <p:ph type="sldNum" sz="quarter" idx="12"/>
          </p:nvPr>
        </p:nvSpPr>
        <p:spPr/>
        <p:txBody>
          <a:bodyPr/>
          <a:lstStyle/>
          <a:p>
            <a:fld id="{C7BAAC5F-9E92-41E0-AAF7-59C5D632C9F9}" type="slidenum">
              <a:rPr lang="en-US" smtClean="0"/>
              <a:t>‹#›</a:t>
            </a:fld>
            <a:endParaRPr lang="en-US" dirty="0"/>
          </a:p>
        </p:txBody>
      </p:sp>
    </p:spTree>
    <p:extLst>
      <p:ext uri="{BB962C8B-B14F-4D97-AF65-F5344CB8AC3E}">
        <p14:creationId xmlns:p14="http://schemas.microsoft.com/office/powerpoint/2010/main" val="37277759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990401-FD54-40D7-924A-9EB9C9D9D4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0D21B9D-1444-43A7-9E29-4724900F1E47}"/>
              </a:ext>
            </a:extLst>
          </p:cNvPr>
          <p:cNvSpPr>
            <a:spLocks noGrp="1"/>
          </p:cNvSpPr>
          <p:nvPr>
            <p:ph type="dt" sz="half" idx="10"/>
          </p:nvPr>
        </p:nvSpPr>
        <p:spPr/>
        <p:txBody>
          <a:bodyPr/>
          <a:lstStyle/>
          <a:p>
            <a:fld id="{29ACFD73-3C22-4883-92CD-9786391EFBEB}" type="datetimeFigureOut">
              <a:rPr lang="en-US" smtClean="0"/>
              <a:t>11/28/2025</a:t>
            </a:fld>
            <a:endParaRPr lang="en-US" dirty="0"/>
          </a:p>
        </p:txBody>
      </p:sp>
      <p:sp>
        <p:nvSpPr>
          <p:cNvPr id="4" name="Footer Placeholder 3">
            <a:extLst>
              <a:ext uri="{FF2B5EF4-FFF2-40B4-BE49-F238E27FC236}">
                <a16:creationId xmlns:a16="http://schemas.microsoft.com/office/drawing/2014/main" id="{4180E8BD-5436-45FA-8218-8F2107CC0730}"/>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BB6E420-B966-4C8F-A48D-FB1A2E029C4D}"/>
              </a:ext>
            </a:extLst>
          </p:cNvPr>
          <p:cNvSpPr>
            <a:spLocks noGrp="1"/>
          </p:cNvSpPr>
          <p:nvPr>
            <p:ph type="sldNum" sz="quarter" idx="12"/>
          </p:nvPr>
        </p:nvSpPr>
        <p:spPr/>
        <p:txBody>
          <a:bodyPr/>
          <a:lstStyle/>
          <a:p>
            <a:fld id="{C7BAAC5F-9E92-41E0-AAF7-59C5D632C9F9}" type="slidenum">
              <a:rPr lang="en-US" smtClean="0"/>
              <a:t>‹#›</a:t>
            </a:fld>
            <a:endParaRPr lang="en-US" dirty="0"/>
          </a:p>
        </p:txBody>
      </p:sp>
    </p:spTree>
    <p:extLst>
      <p:ext uri="{BB962C8B-B14F-4D97-AF65-F5344CB8AC3E}">
        <p14:creationId xmlns:p14="http://schemas.microsoft.com/office/powerpoint/2010/main" val="29239380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61A44E-F466-4761-8186-6B9429D4E46E}"/>
              </a:ext>
            </a:extLst>
          </p:cNvPr>
          <p:cNvSpPr>
            <a:spLocks noGrp="1"/>
          </p:cNvSpPr>
          <p:nvPr>
            <p:ph type="dt" sz="half" idx="10"/>
          </p:nvPr>
        </p:nvSpPr>
        <p:spPr/>
        <p:txBody>
          <a:bodyPr/>
          <a:lstStyle/>
          <a:p>
            <a:fld id="{29ACFD73-3C22-4883-92CD-9786391EFBEB}" type="datetimeFigureOut">
              <a:rPr lang="en-US" smtClean="0"/>
              <a:t>11/28/2025</a:t>
            </a:fld>
            <a:endParaRPr lang="en-US" dirty="0"/>
          </a:p>
        </p:txBody>
      </p:sp>
      <p:sp>
        <p:nvSpPr>
          <p:cNvPr id="3" name="Footer Placeholder 2">
            <a:extLst>
              <a:ext uri="{FF2B5EF4-FFF2-40B4-BE49-F238E27FC236}">
                <a16:creationId xmlns:a16="http://schemas.microsoft.com/office/drawing/2014/main" id="{8E00AFA8-56F4-4687-A96B-CD796142930E}"/>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C355A66F-D31D-4A62-8013-C8A129C10B69}"/>
              </a:ext>
            </a:extLst>
          </p:cNvPr>
          <p:cNvSpPr>
            <a:spLocks noGrp="1"/>
          </p:cNvSpPr>
          <p:nvPr>
            <p:ph type="sldNum" sz="quarter" idx="12"/>
          </p:nvPr>
        </p:nvSpPr>
        <p:spPr/>
        <p:txBody>
          <a:bodyPr/>
          <a:lstStyle/>
          <a:p>
            <a:fld id="{C7BAAC5F-9E92-41E0-AAF7-59C5D632C9F9}" type="slidenum">
              <a:rPr lang="en-US" smtClean="0"/>
              <a:t>‹#›</a:t>
            </a:fld>
            <a:endParaRPr lang="en-US" dirty="0"/>
          </a:p>
        </p:txBody>
      </p:sp>
    </p:spTree>
    <p:extLst>
      <p:ext uri="{BB962C8B-B14F-4D97-AF65-F5344CB8AC3E}">
        <p14:creationId xmlns:p14="http://schemas.microsoft.com/office/powerpoint/2010/main" val="2398361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9D4BB-0373-49B9-87A0-8B428F494CB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73656F0-D3FC-42EB-9A26-6AF5CFB36A8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CA43A39-CB3E-4B24-8FAD-D8D180C487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DA98BEB-0AE7-4E2B-9DA1-9D838FDDDDD4}"/>
              </a:ext>
            </a:extLst>
          </p:cNvPr>
          <p:cNvSpPr>
            <a:spLocks noGrp="1"/>
          </p:cNvSpPr>
          <p:nvPr>
            <p:ph type="dt" sz="half" idx="10"/>
          </p:nvPr>
        </p:nvSpPr>
        <p:spPr/>
        <p:txBody>
          <a:bodyPr/>
          <a:lstStyle/>
          <a:p>
            <a:fld id="{29ACFD73-3C22-4883-92CD-9786391EFBEB}" type="datetimeFigureOut">
              <a:rPr lang="en-US" smtClean="0"/>
              <a:t>11/28/2025</a:t>
            </a:fld>
            <a:endParaRPr lang="en-US" dirty="0"/>
          </a:p>
        </p:txBody>
      </p:sp>
      <p:sp>
        <p:nvSpPr>
          <p:cNvPr id="6" name="Footer Placeholder 5">
            <a:extLst>
              <a:ext uri="{FF2B5EF4-FFF2-40B4-BE49-F238E27FC236}">
                <a16:creationId xmlns:a16="http://schemas.microsoft.com/office/drawing/2014/main" id="{D5618EAC-A74A-4ED8-9B40-78B9650FA56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7B798F6-2303-4EA0-9DCF-F793C7074049}"/>
              </a:ext>
            </a:extLst>
          </p:cNvPr>
          <p:cNvSpPr>
            <a:spLocks noGrp="1"/>
          </p:cNvSpPr>
          <p:nvPr>
            <p:ph type="sldNum" sz="quarter" idx="12"/>
          </p:nvPr>
        </p:nvSpPr>
        <p:spPr/>
        <p:txBody>
          <a:bodyPr/>
          <a:lstStyle/>
          <a:p>
            <a:fld id="{C7BAAC5F-9E92-41E0-AAF7-59C5D632C9F9}" type="slidenum">
              <a:rPr lang="en-US" smtClean="0"/>
              <a:t>‹#›</a:t>
            </a:fld>
            <a:endParaRPr lang="en-US" dirty="0"/>
          </a:p>
        </p:txBody>
      </p:sp>
    </p:spTree>
    <p:extLst>
      <p:ext uri="{BB962C8B-B14F-4D97-AF65-F5344CB8AC3E}">
        <p14:creationId xmlns:p14="http://schemas.microsoft.com/office/powerpoint/2010/main" val="10834978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6031ED-8AFF-419D-86EB-9649945A431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1649C2C-17CF-42FA-8185-19EFC116D9D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9DC525DF-28B2-424A-8AB6-8428B0E53C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DA75F4C-675D-4767-BD4D-525F95845D0F}"/>
              </a:ext>
            </a:extLst>
          </p:cNvPr>
          <p:cNvSpPr>
            <a:spLocks noGrp="1"/>
          </p:cNvSpPr>
          <p:nvPr>
            <p:ph type="dt" sz="half" idx="10"/>
          </p:nvPr>
        </p:nvSpPr>
        <p:spPr/>
        <p:txBody>
          <a:bodyPr/>
          <a:lstStyle/>
          <a:p>
            <a:fld id="{29ACFD73-3C22-4883-92CD-9786391EFBEB}" type="datetimeFigureOut">
              <a:rPr lang="en-US" smtClean="0"/>
              <a:t>11/28/2025</a:t>
            </a:fld>
            <a:endParaRPr lang="en-US" dirty="0"/>
          </a:p>
        </p:txBody>
      </p:sp>
      <p:sp>
        <p:nvSpPr>
          <p:cNvPr id="6" name="Footer Placeholder 5">
            <a:extLst>
              <a:ext uri="{FF2B5EF4-FFF2-40B4-BE49-F238E27FC236}">
                <a16:creationId xmlns:a16="http://schemas.microsoft.com/office/drawing/2014/main" id="{A6C631E4-1784-48CC-98B3-8E8BACA5FCC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FB48978-7D81-4352-88E0-54702BEB48F2}"/>
              </a:ext>
            </a:extLst>
          </p:cNvPr>
          <p:cNvSpPr>
            <a:spLocks noGrp="1"/>
          </p:cNvSpPr>
          <p:nvPr>
            <p:ph type="sldNum" sz="quarter" idx="12"/>
          </p:nvPr>
        </p:nvSpPr>
        <p:spPr/>
        <p:txBody>
          <a:bodyPr/>
          <a:lstStyle/>
          <a:p>
            <a:fld id="{C7BAAC5F-9E92-41E0-AAF7-59C5D632C9F9}" type="slidenum">
              <a:rPr lang="en-US" smtClean="0"/>
              <a:t>‹#›</a:t>
            </a:fld>
            <a:endParaRPr lang="en-US" dirty="0"/>
          </a:p>
        </p:txBody>
      </p:sp>
    </p:spTree>
    <p:extLst>
      <p:ext uri="{BB962C8B-B14F-4D97-AF65-F5344CB8AC3E}">
        <p14:creationId xmlns:p14="http://schemas.microsoft.com/office/powerpoint/2010/main" val="41123817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809CB58-1854-40C3-8ADE-F649117EA1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DC6132E-FDA5-44C5-9EE0-F34E4F962BE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7AC89A-19F4-483E-8835-2E8E414C955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ACFD73-3C22-4883-92CD-9786391EFBEB}" type="datetimeFigureOut">
              <a:rPr lang="en-US" smtClean="0"/>
              <a:t>11/28/2025</a:t>
            </a:fld>
            <a:endParaRPr lang="en-US" dirty="0"/>
          </a:p>
        </p:txBody>
      </p:sp>
      <p:sp>
        <p:nvSpPr>
          <p:cNvPr id="5" name="Footer Placeholder 4">
            <a:extLst>
              <a:ext uri="{FF2B5EF4-FFF2-40B4-BE49-F238E27FC236}">
                <a16:creationId xmlns:a16="http://schemas.microsoft.com/office/drawing/2014/main" id="{7C13A598-DDE3-43EF-A5C3-02006647B08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3FACD6F0-BD87-473C-BD41-59EEBDCE3C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BAAC5F-9E92-41E0-AAF7-59C5D632C9F9}" type="slidenum">
              <a:rPr lang="en-US" smtClean="0"/>
              <a:t>‹#›</a:t>
            </a:fld>
            <a:endParaRPr lang="en-US" dirty="0"/>
          </a:p>
        </p:txBody>
      </p:sp>
    </p:spTree>
    <p:extLst>
      <p:ext uri="{BB962C8B-B14F-4D97-AF65-F5344CB8AC3E}">
        <p14:creationId xmlns:p14="http://schemas.microsoft.com/office/powerpoint/2010/main" val="7351916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biosupplyalliance.com/"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439B2-B34E-4D19-839E-22C5774B15A6}"/>
              </a:ext>
            </a:extLst>
          </p:cNvPr>
          <p:cNvSpPr>
            <a:spLocks noGrp="1"/>
          </p:cNvSpPr>
          <p:nvPr>
            <p:ph type="ctrTitle"/>
          </p:nvPr>
        </p:nvSpPr>
        <p:spPr>
          <a:xfrm>
            <a:off x="1524000" y="1041400"/>
            <a:ext cx="9144000" cy="2387600"/>
          </a:xfrm>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THE WAKE OF COVID 19 PANDEMIC</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E3842B46-B942-428F-935D-3CC8F181BC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7911" y="-779753"/>
            <a:ext cx="5705764" cy="3566103"/>
          </a:xfrm>
          <a:prstGeom prst="rect">
            <a:avLst/>
          </a:prstGeom>
        </p:spPr>
      </p:pic>
      <p:sp>
        <p:nvSpPr>
          <p:cNvPr id="3" name="Subtitle 2">
            <a:extLst>
              <a:ext uri="{FF2B5EF4-FFF2-40B4-BE49-F238E27FC236}">
                <a16:creationId xmlns:a16="http://schemas.microsoft.com/office/drawing/2014/main" id="{20BC1C51-651D-4058-B9B1-45056B1158A2}"/>
              </a:ext>
            </a:extLst>
          </p:cNvPr>
          <p:cNvSpPr>
            <a:spLocks noGrp="1"/>
          </p:cNvSpPr>
          <p:nvPr>
            <p:ph type="subTitle" idx="1"/>
          </p:nvPr>
        </p:nvSpPr>
        <p:spPr>
          <a:xfrm>
            <a:off x="1524000" y="3268981"/>
            <a:ext cx="9144000" cy="1510632"/>
          </a:xfrm>
        </p:spPr>
        <p:txBody>
          <a:bodyPr/>
          <a:lstStyle/>
          <a:p>
            <a:r>
              <a:rPr lang="en-US" sz="5400" b="1" dirty="0"/>
              <a:t>Welcome !</a:t>
            </a:r>
          </a:p>
          <a:p>
            <a:endParaRPr lang="en-US" dirty="0"/>
          </a:p>
        </p:txBody>
      </p:sp>
      <p:sp>
        <p:nvSpPr>
          <p:cNvPr id="6" name="TextBox 5">
            <a:extLst>
              <a:ext uri="{FF2B5EF4-FFF2-40B4-BE49-F238E27FC236}">
                <a16:creationId xmlns:a16="http://schemas.microsoft.com/office/drawing/2014/main" id="{508174F7-ACFE-46D9-9F2D-E9BD1149948C}"/>
              </a:ext>
            </a:extLst>
          </p:cNvPr>
          <p:cNvSpPr txBox="1"/>
          <p:nvPr/>
        </p:nvSpPr>
        <p:spPr>
          <a:xfrm>
            <a:off x="4958736" y="141525"/>
            <a:ext cx="7233264" cy="861774"/>
          </a:xfrm>
          <a:prstGeom prst="rect">
            <a:avLst/>
          </a:prstGeom>
          <a:noFill/>
        </p:spPr>
        <p:txBody>
          <a:bodyPr wrap="square" rtlCol="0">
            <a:spAutoFit/>
          </a:bodyPr>
          <a:lstStyle/>
          <a:p>
            <a:pPr marL="0" marR="0" algn="r">
              <a:spcBef>
                <a:spcPts val="0"/>
              </a:spcBef>
              <a:spcAft>
                <a:spcPts val="0"/>
              </a:spcAft>
            </a:pPr>
            <a:r>
              <a:rPr lang="en-US" sz="1800" b="1" dirty="0">
                <a:effectLst/>
                <a:latin typeface="Georgia" panose="02040502050405020303" pitchFamily="18" charset="0"/>
                <a:ea typeface="Times New Roman" panose="02020603050405020304" pitchFamily="18" charset="0"/>
                <a:cs typeface="Arial" panose="020B0604020202020204" pitchFamily="34" charset="0"/>
              </a:rPr>
              <a:t>Strategic Sourcing</a:t>
            </a:r>
          </a:p>
          <a:p>
            <a:pPr marL="0" marR="0" algn="r">
              <a:spcBef>
                <a:spcPts val="0"/>
              </a:spcBef>
              <a:spcAft>
                <a:spcPts val="0"/>
              </a:spcAft>
            </a:pPr>
            <a:r>
              <a:rPr lang="en-US" sz="1800" b="1" dirty="0">
                <a:effectLst/>
                <a:latin typeface="Georgia" panose="02040502050405020303" pitchFamily="18" charset="0"/>
                <a:ea typeface="Times New Roman" panose="02020603050405020304" pitchFamily="18" charset="0"/>
                <a:cs typeface="Arial" panose="020B0604020202020204" pitchFamily="34" charset="0"/>
              </a:rPr>
              <a:t>Steering Committee Meeting</a:t>
            </a:r>
          </a:p>
          <a:p>
            <a:pPr marL="0" marR="0" algn="r">
              <a:spcBef>
                <a:spcPts val="0"/>
              </a:spcBef>
              <a:spcAft>
                <a:spcPts val="0"/>
              </a:spcAft>
            </a:pPr>
            <a:r>
              <a:rPr lang="en-US" sz="1400" b="1" dirty="0">
                <a:latin typeface="Georgia" panose="02040502050405020303" pitchFamily="18" charset="0"/>
                <a:cs typeface="Arial" panose="020B0604020202020204" pitchFamily="34" charset="0"/>
              </a:rPr>
              <a:t>December 4, 2025</a:t>
            </a:r>
            <a:endParaRPr lang="en-US" sz="1400" b="1" dirty="0"/>
          </a:p>
        </p:txBody>
      </p:sp>
    </p:spTree>
    <p:extLst>
      <p:ext uri="{BB962C8B-B14F-4D97-AF65-F5344CB8AC3E}">
        <p14:creationId xmlns:p14="http://schemas.microsoft.com/office/powerpoint/2010/main" val="33573026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439B2-B34E-4D19-839E-22C5774B15A6}"/>
              </a:ext>
            </a:extLst>
          </p:cNvPr>
          <p:cNvSpPr>
            <a:spLocks noGrp="1"/>
          </p:cNvSpPr>
          <p:nvPr>
            <p:ph type="ctrTitle"/>
          </p:nvPr>
        </p:nvSpPr>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THE WAKE OF COVID 19 PANDEMIC</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E3842B46-B942-428F-935D-3CC8F181BC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4273618" cy="2526924"/>
          </a:xfrm>
          <a:prstGeom prst="rect">
            <a:avLst/>
          </a:prstGeom>
        </p:spPr>
      </p:pic>
      <p:sp>
        <p:nvSpPr>
          <p:cNvPr id="3" name="Subtitle 2">
            <a:extLst>
              <a:ext uri="{FF2B5EF4-FFF2-40B4-BE49-F238E27FC236}">
                <a16:creationId xmlns:a16="http://schemas.microsoft.com/office/drawing/2014/main" id="{20BC1C51-651D-4058-B9B1-45056B1158A2}"/>
              </a:ext>
            </a:extLst>
          </p:cNvPr>
          <p:cNvSpPr>
            <a:spLocks noGrp="1"/>
          </p:cNvSpPr>
          <p:nvPr>
            <p:ph type="subTitle" idx="1"/>
          </p:nvPr>
        </p:nvSpPr>
        <p:spPr>
          <a:xfrm>
            <a:off x="1524000" y="1570747"/>
            <a:ext cx="9144000" cy="4981516"/>
          </a:xfrm>
        </p:spPr>
        <p:txBody>
          <a:bodyPr>
            <a:normAutofit fontScale="70000" lnSpcReduction="20000"/>
          </a:bodyPr>
          <a:lstStyle/>
          <a:p>
            <a:r>
              <a:rPr lang="en-US" sz="3800" b="1" dirty="0"/>
              <a:t>Steering Committee Charter</a:t>
            </a:r>
          </a:p>
          <a:p>
            <a:endParaRPr lang="en-US" dirty="0"/>
          </a:p>
          <a:p>
            <a:pPr marL="342900" marR="0" lvl="0" indent="-342900" algn="l">
              <a:spcBef>
                <a:spcPts val="0"/>
              </a:spcBef>
              <a:spcAft>
                <a:spcPts val="0"/>
              </a:spcAft>
              <a:buSzPts val="1000"/>
              <a:buFont typeface="Symbol" panose="05050102010706020507" pitchFamily="18" charset="2"/>
              <a:buChar char=""/>
              <a:tabLst>
                <a:tab pos="457200" algn="l"/>
              </a:tabLst>
            </a:pPr>
            <a:r>
              <a:rPr lang="en-US" sz="2600" dirty="0">
                <a:effectLst/>
                <a:latin typeface="Georgia" panose="02040502050405020303" pitchFamily="18" charset="0"/>
                <a:ea typeface="Times New Roman" panose="02020603050405020304" pitchFamily="18" charset="0"/>
                <a:cs typeface="Arial" panose="020B0604020202020204" pitchFamily="34" charset="0"/>
              </a:rPr>
              <a:t>Educate BSMA community on current and future state of </a:t>
            </a:r>
            <a:r>
              <a:rPr lang="en-US" sz="2600" dirty="0">
                <a:latin typeface="Georgia" panose="02040502050405020303" pitchFamily="18" charset="0"/>
                <a:ea typeface="Times New Roman" panose="02020603050405020304" pitchFamily="18" charset="0"/>
                <a:cs typeface="Arial" panose="020B0604020202020204" pitchFamily="34" charset="0"/>
              </a:rPr>
              <a:t>strategic sourcing/procurement</a:t>
            </a:r>
            <a:r>
              <a:rPr lang="en-US" sz="2600" dirty="0">
                <a:effectLst/>
                <a:latin typeface="Georgia" panose="02040502050405020303" pitchFamily="18" charset="0"/>
                <a:ea typeface="Times New Roman" panose="02020603050405020304" pitchFamily="18" charset="0"/>
                <a:cs typeface="Arial" panose="020B0604020202020204" pitchFamily="34" charset="0"/>
              </a:rPr>
              <a:t> to </a:t>
            </a:r>
            <a:r>
              <a:rPr lang="en-US" sz="2600" dirty="0">
                <a:latin typeface="Georgia" panose="02040502050405020303" pitchFamily="18" charset="0"/>
                <a:ea typeface="Times New Roman" panose="02020603050405020304" pitchFamily="18" charset="0"/>
                <a:cs typeface="Arial" panose="020B0604020202020204" pitchFamily="34" charset="0"/>
              </a:rPr>
              <a:t>promote industry standardization</a:t>
            </a:r>
            <a:endParaRPr lang="en-US" sz="2600" dirty="0">
              <a:effectLst/>
              <a:latin typeface="Georgia" panose="02040502050405020303" pitchFamily="18" charset="0"/>
              <a:ea typeface="Times New Roman" panose="02020603050405020304" pitchFamily="18" charset="0"/>
              <a:cs typeface="Arial" panose="020B0604020202020204" pitchFamily="34" charset="0"/>
            </a:endParaRPr>
          </a:p>
          <a:p>
            <a:pPr marL="342900" marR="0" lvl="0" indent="-342900" algn="l">
              <a:spcBef>
                <a:spcPts val="0"/>
              </a:spcBef>
              <a:spcAft>
                <a:spcPts val="0"/>
              </a:spcAft>
              <a:buSzPts val="1000"/>
              <a:buFont typeface="Symbol" panose="05050102010706020507" pitchFamily="18" charset="2"/>
              <a:buChar char=""/>
              <a:tabLst>
                <a:tab pos="457200" algn="l"/>
              </a:tabLst>
            </a:pPr>
            <a:endParaRPr lang="en-US" sz="26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l">
              <a:spcBef>
                <a:spcPts val="0"/>
              </a:spcBef>
              <a:spcAft>
                <a:spcPts val="0"/>
              </a:spcAft>
              <a:buSzPts val="1000"/>
              <a:buFont typeface="Symbol" panose="05050102010706020507" pitchFamily="18" charset="2"/>
              <a:buChar char=""/>
              <a:tabLst>
                <a:tab pos="457200" algn="l"/>
              </a:tabLst>
            </a:pPr>
            <a:r>
              <a:rPr lang="en-US" sz="2600" dirty="0">
                <a:effectLst/>
                <a:latin typeface="Georgia" panose="02040502050405020303" pitchFamily="18" charset="0"/>
                <a:ea typeface="Times New Roman" panose="02020603050405020304" pitchFamily="18" charset="0"/>
                <a:cs typeface="Arial" panose="020B0604020202020204" pitchFamily="34" charset="0"/>
              </a:rPr>
              <a:t>Identify, discuss and align to industry best practices that </a:t>
            </a:r>
            <a:r>
              <a:rPr lang="en-US" sz="2600" dirty="0">
                <a:latin typeface="Georgia" panose="02040502050405020303" pitchFamily="18" charset="0"/>
                <a:ea typeface="Times New Roman" panose="02020603050405020304" pitchFamily="18" charset="0"/>
                <a:cs typeface="Arial" panose="020B0604020202020204" pitchFamily="34" charset="0"/>
              </a:rPr>
              <a:t>members and </a:t>
            </a:r>
            <a:r>
              <a:rPr lang="en-US" sz="2600" dirty="0">
                <a:effectLst/>
                <a:latin typeface="Georgia" panose="02040502050405020303" pitchFamily="18" charset="0"/>
                <a:ea typeface="Times New Roman" panose="02020603050405020304" pitchFamily="18" charset="0"/>
                <a:cs typeface="Arial" panose="020B0604020202020204" pitchFamily="34" charset="0"/>
              </a:rPr>
              <a:t>solution providers</a:t>
            </a:r>
            <a:r>
              <a:rPr lang="en-US" sz="2600" dirty="0">
                <a:latin typeface="Georgia" panose="02040502050405020303" pitchFamily="18" charset="0"/>
                <a:ea typeface="Times New Roman" panose="02020603050405020304" pitchFamily="18" charset="0"/>
                <a:cs typeface="Arial" panose="020B0604020202020204" pitchFamily="34" charset="0"/>
              </a:rPr>
              <a:t> </a:t>
            </a:r>
            <a:r>
              <a:rPr lang="en-US" sz="2600" dirty="0">
                <a:effectLst/>
                <a:latin typeface="Georgia" panose="02040502050405020303" pitchFamily="18" charset="0"/>
                <a:ea typeface="Times New Roman" panose="02020603050405020304" pitchFamily="18" charset="0"/>
                <a:cs typeface="Arial" panose="020B0604020202020204" pitchFamily="34" charset="0"/>
              </a:rPr>
              <a:t>can incorporate into their design – Share at BSMA webinars, workshops &amp; conferences </a:t>
            </a:r>
          </a:p>
          <a:p>
            <a:pPr marL="342900" marR="0" lvl="0" indent="-342900" algn="l">
              <a:spcBef>
                <a:spcPts val="0"/>
              </a:spcBef>
              <a:spcAft>
                <a:spcPts val="0"/>
              </a:spcAft>
              <a:buSzPts val="1000"/>
              <a:buFont typeface="Symbol" panose="05050102010706020507" pitchFamily="18" charset="2"/>
              <a:buChar char=""/>
              <a:tabLst>
                <a:tab pos="457200" algn="l"/>
              </a:tabLst>
            </a:pPr>
            <a:endParaRPr lang="en-US" sz="1900" dirty="0">
              <a:effectLst/>
              <a:latin typeface="Calibri" panose="020F0502020204030204" pitchFamily="34" charset="0"/>
              <a:ea typeface="Times New Roman" panose="02020603050405020304" pitchFamily="18" charset="0"/>
              <a:cs typeface="Times New Roman" panose="02020603050405020304" pitchFamily="18" charset="0"/>
            </a:endParaRPr>
          </a:p>
          <a:p>
            <a:pPr marL="800100" lvl="1" indent="-342900" algn="l">
              <a:spcBef>
                <a:spcPts val="0"/>
              </a:spcBef>
              <a:buSzPts val="1000"/>
              <a:buFont typeface="Symbol" panose="05050102010706020507" pitchFamily="18" charset="2"/>
              <a:buChar char=""/>
              <a:tabLst>
                <a:tab pos="457200" algn="l"/>
              </a:tabLst>
            </a:pPr>
            <a:r>
              <a:rPr lang="en-US" dirty="0">
                <a:latin typeface="Georgia" panose="02040502050405020303" pitchFamily="18" charset="0"/>
                <a:ea typeface="Times New Roman" panose="02020603050405020304" pitchFamily="18" charset="0"/>
                <a:cs typeface="Arial" panose="020B0604020202020204" pitchFamily="34" charset="0"/>
              </a:rPr>
              <a:t>Includes input </a:t>
            </a:r>
            <a:r>
              <a:rPr lang="en-US" dirty="0">
                <a:effectLst/>
                <a:latin typeface="Georgia" panose="02040502050405020303" pitchFamily="18" charset="0"/>
                <a:ea typeface="Times New Roman" panose="02020603050405020304" pitchFamily="18" charset="0"/>
                <a:cs typeface="Arial" panose="020B0604020202020204" pitchFamily="34" charset="0"/>
              </a:rPr>
              <a:t>from virtual, small and medium size members </a:t>
            </a:r>
          </a:p>
          <a:p>
            <a:pPr marR="0" lvl="0" algn="l">
              <a:spcBef>
                <a:spcPts val="0"/>
              </a:spcBef>
              <a:spcAft>
                <a:spcPts val="0"/>
              </a:spcAft>
              <a:buSzPts val="1000"/>
              <a:tabLst>
                <a:tab pos="457200" algn="l"/>
              </a:tabLst>
            </a:pPr>
            <a:endParaRPr lang="en-US" sz="19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l">
              <a:spcBef>
                <a:spcPts val="0"/>
              </a:spcBef>
              <a:spcAft>
                <a:spcPts val="0"/>
              </a:spcAft>
              <a:buSzPts val="1000"/>
              <a:buFont typeface="Symbol" panose="05050102010706020507" pitchFamily="18" charset="2"/>
              <a:buChar char=""/>
              <a:tabLst>
                <a:tab pos="457200" algn="l"/>
              </a:tabLst>
            </a:pPr>
            <a:r>
              <a:rPr lang="en-US" sz="2600" dirty="0">
                <a:effectLst/>
                <a:latin typeface="Georgia" panose="02040502050405020303" pitchFamily="18" charset="0"/>
                <a:ea typeface="Times New Roman" panose="02020603050405020304" pitchFamily="18" charset="0"/>
                <a:cs typeface="Arial" panose="020B0604020202020204" pitchFamily="34" charset="0"/>
              </a:rPr>
              <a:t>Enable people to connect with their peers</a:t>
            </a:r>
          </a:p>
          <a:p>
            <a:pPr marL="342900" marR="0" lvl="0" indent="-342900" algn="l">
              <a:spcBef>
                <a:spcPts val="0"/>
              </a:spcBef>
              <a:spcAft>
                <a:spcPts val="0"/>
              </a:spcAft>
              <a:buSzPts val="1000"/>
              <a:buFont typeface="Symbol" panose="05050102010706020507" pitchFamily="18" charset="2"/>
              <a:buChar char=""/>
              <a:tabLst>
                <a:tab pos="457200" algn="l"/>
              </a:tabLst>
            </a:pPr>
            <a:endParaRPr lang="en-US" sz="2600" dirty="0">
              <a:effectLst/>
              <a:latin typeface="Georgia" panose="02040502050405020303" pitchFamily="18" charset="0"/>
              <a:ea typeface="Times New Roman" panose="02020603050405020304" pitchFamily="18" charset="0"/>
              <a:cs typeface="Arial" panose="020B0604020202020204" pitchFamily="34" charset="0"/>
            </a:endParaRPr>
          </a:p>
          <a:p>
            <a:pPr marL="342900" marR="0" lvl="0" indent="-342900" algn="l">
              <a:spcBef>
                <a:spcPts val="0"/>
              </a:spcBef>
              <a:spcAft>
                <a:spcPts val="0"/>
              </a:spcAft>
              <a:buSzPts val="1000"/>
              <a:buFont typeface="Symbol" panose="05050102010706020507" pitchFamily="18" charset="2"/>
              <a:buChar char=""/>
              <a:tabLst>
                <a:tab pos="457200" algn="l"/>
              </a:tabLst>
            </a:pPr>
            <a:r>
              <a:rPr lang="en-US" sz="2600" dirty="0">
                <a:latin typeface="Georgia" panose="02040502050405020303" pitchFamily="18" charset="0"/>
                <a:ea typeface="Times New Roman" panose="02020603050405020304" pitchFamily="18" charset="0"/>
                <a:cs typeface="Arial" panose="020B0604020202020204" pitchFamily="34" charset="0"/>
              </a:rPr>
              <a:t>Identify topics for Conferences and Webinars, Allocate time at meetings to discuss critical issues (i.e. Hiring challenges, Near shoring, Regulatory issues)</a:t>
            </a:r>
            <a:r>
              <a:rPr lang="en-US" sz="2600" dirty="0">
                <a:effectLst/>
                <a:latin typeface="Georgia" panose="02040502050405020303" pitchFamily="18" charset="0"/>
                <a:ea typeface="Times New Roman" panose="02020603050405020304" pitchFamily="18" charset="0"/>
                <a:cs typeface="Arial" panose="020B0604020202020204" pitchFamily="34" charset="0"/>
              </a:rPr>
              <a:t> </a:t>
            </a:r>
            <a:r>
              <a:rPr lang="en-US" sz="2600" dirty="0">
                <a:effectLst/>
                <a:latin typeface="Arial" panose="020B0604020202020204" pitchFamily="34" charset="0"/>
                <a:ea typeface="Times New Roman" panose="02020603050405020304" pitchFamily="18" charset="0"/>
                <a:cs typeface="Times New Roman" panose="02020603050405020304" pitchFamily="18" charset="0"/>
              </a:rPr>
              <a:t> </a:t>
            </a:r>
          </a:p>
          <a:p>
            <a:pPr marL="342900" marR="0" lvl="0" indent="-342900" algn="l">
              <a:spcBef>
                <a:spcPts val="0"/>
              </a:spcBef>
              <a:spcAft>
                <a:spcPts val="0"/>
              </a:spcAft>
              <a:buSzPts val="1000"/>
              <a:buFont typeface="Symbol" panose="05050102010706020507" pitchFamily="18" charset="2"/>
              <a:buChar char=""/>
              <a:tabLst>
                <a:tab pos="457200" algn="l"/>
              </a:tabLst>
            </a:pPr>
            <a:endParaRPr lang="en-US" sz="26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l">
              <a:spcBef>
                <a:spcPts val="0"/>
              </a:spcBef>
              <a:spcAft>
                <a:spcPts val="0"/>
              </a:spcAft>
              <a:buSzPts val="1000"/>
              <a:buFont typeface="Symbol" panose="05050102010706020507" pitchFamily="18" charset="2"/>
              <a:buChar char=""/>
              <a:tabLst>
                <a:tab pos="457200" algn="l"/>
              </a:tabLst>
            </a:pPr>
            <a:r>
              <a:rPr lang="en-US" sz="2600" dirty="0">
                <a:solidFill>
                  <a:srgbClr val="000000"/>
                </a:solidFill>
                <a:latin typeface="Georgia" panose="02040502050405020303" pitchFamily="18" charset="0"/>
                <a:ea typeface="Times New Roman" panose="02020603050405020304" pitchFamily="18" charset="0"/>
                <a:cs typeface="Arial" panose="020B0604020202020204" pitchFamily="34" charset="0"/>
              </a:rPr>
              <a:t>Improve connectivity with internal and external customers and suppliers, and “hand-offs” between clinical and commercial</a:t>
            </a:r>
          </a:p>
          <a:p>
            <a:pPr marL="342900" marR="0" lvl="0" indent="-342900" algn="l">
              <a:spcBef>
                <a:spcPts val="0"/>
              </a:spcBef>
              <a:spcAft>
                <a:spcPts val="0"/>
              </a:spcAft>
              <a:buSzPts val="1000"/>
              <a:buFont typeface="Symbol" panose="05050102010706020507" pitchFamily="18" charset="2"/>
              <a:buChar char=""/>
              <a:tabLst>
                <a:tab pos="457200" algn="l"/>
              </a:tabLst>
            </a:pPr>
            <a:endParaRPr lang="en-US" sz="2600" dirty="0">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l">
              <a:spcBef>
                <a:spcPts val="0"/>
              </a:spcBef>
              <a:spcAft>
                <a:spcPts val="0"/>
              </a:spcAft>
              <a:buSzPts val="1000"/>
              <a:buFont typeface="Symbol" panose="05050102010706020507" pitchFamily="18" charset="2"/>
              <a:buChar char=""/>
              <a:tabLst>
                <a:tab pos="457200" algn="l"/>
              </a:tabLst>
            </a:pPr>
            <a:r>
              <a:rPr lang="en-US" sz="2600" dirty="0">
                <a:solidFill>
                  <a:srgbClr val="000000"/>
                </a:solidFill>
                <a:latin typeface="Georgia" panose="02040502050405020303" pitchFamily="18" charset="0"/>
                <a:ea typeface="Times New Roman" panose="02020603050405020304" pitchFamily="18" charset="0"/>
                <a:cs typeface="Arial" panose="020B0604020202020204" pitchFamily="34" charset="0"/>
              </a:rPr>
              <a:t>Understand cost drivers and enable members to measure and manage these in meaningful segments</a:t>
            </a:r>
          </a:p>
          <a:p>
            <a:pPr marL="342900" marR="0" lvl="0" indent="-342900" algn="l">
              <a:spcBef>
                <a:spcPts val="0"/>
              </a:spcBef>
              <a:spcAft>
                <a:spcPts val="0"/>
              </a:spcAft>
              <a:buSzPts val="1000"/>
              <a:buFont typeface="Symbol" panose="05050102010706020507" pitchFamily="18" charset="2"/>
              <a:buChar char=""/>
              <a:tabLst>
                <a:tab pos="457200" algn="l"/>
              </a:tabLst>
            </a:pPr>
            <a:endParaRPr lang="en-US" sz="2600" dirty="0">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l">
              <a:spcBef>
                <a:spcPts val="0"/>
              </a:spcBef>
              <a:spcAft>
                <a:spcPts val="0"/>
              </a:spcAft>
              <a:buSzPts val="1000"/>
              <a:buFont typeface="Symbol" panose="05050102010706020507" pitchFamily="18" charset="2"/>
              <a:buChar char=""/>
              <a:tabLst>
                <a:tab pos="457200" algn="l"/>
              </a:tabLst>
            </a:pPr>
            <a:r>
              <a:rPr lang="en-US" sz="2600" dirty="0">
                <a:solidFill>
                  <a:srgbClr val="000000"/>
                </a:solidFill>
                <a:latin typeface="Georgia" panose="02040502050405020303" pitchFamily="18" charset="0"/>
                <a:ea typeface="Times New Roman" panose="02020603050405020304" pitchFamily="18" charset="0"/>
                <a:cs typeface="Arial" panose="020B0604020202020204" pitchFamily="34" charset="0"/>
              </a:rPr>
              <a:t>Help members educate their executives around the need and value of ERP solutions, and what technologies are available</a:t>
            </a:r>
          </a:p>
          <a:p>
            <a:endParaRPr lang="en-US" dirty="0"/>
          </a:p>
          <a:p>
            <a:endParaRPr lang="en-US" dirty="0"/>
          </a:p>
        </p:txBody>
      </p:sp>
      <p:sp>
        <p:nvSpPr>
          <p:cNvPr id="6" name="TextBox 5">
            <a:extLst>
              <a:ext uri="{FF2B5EF4-FFF2-40B4-BE49-F238E27FC236}">
                <a16:creationId xmlns:a16="http://schemas.microsoft.com/office/drawing/2014/main" id="{508174F7-ACFE-46D9-9F2D-E9BD1149948C}"/>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Strategic Sourcing</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December 4, 2025</a:t>
            </a:r>
            <a:endParaRPr lang="en-US" sz="1400" b="1" dirty="0"/>
          </a:p>
        </p:txBody>
      </p:sp>
    </p:spTree>
    <p:extLst>
      <p:ext uri="{BB962C8B-B14F-4D97-AF65-F5344CB8AC3E}">
        <p14:creationId xmlns:p14="http://schemas.microsoft.com/office/powerpoint/2010/main" val="12047864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439B2-B34E-4D19-839E-22C5774B15A6}"/>
              </a:ext>
            </a:extLst>
          </p:cNvPr>
          <p:cNvSpPr>
            <a:spLocks noGrp="1"/>
          </p:cNvSpPr>
          <p:nvPr>
            <p:ph type="ctrTitle"/>
          </p:nvPr>
        </p:nvSpPr>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THE WAKE OF COVID 19 PANDEMIC</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E3842B46-B942-428F-935D-3CC8F181BC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4196615" cy="2450767"/>
          </a:xfrm>
          <a:prstGeom prst="rect">
            <a:avLst/>
          </a:prstGeom>
        </p:spPr>
      </p:pic>
      <p:sp>
        <p:nvSpPr>
          <p:cNvPr id="3" name="Subtitle 2">
            <a:extLst>
              <a:ext uri="{FF2B5EF4-FFF2-40B4-BE49-F238E27FC236}">
                <a16:creationId xmlns:a16="http://schemas.microsoft.com/office/drawing/2014/main" id="{20BC1C51-651D-4058-B9B1-45056B1158A2}"/>
              </a:ext>
            </a:extLst>
          </p:cNvPr>
          <p:cNvSpPr>
            <a:spLocks noGrp="1"/>
          </p:cNvSpPr>
          <p:nvPr>
            <p:ph type="subTitle" idx="1"/>
          </p:nvPr>
        </p:nvSpPr>
        <p:spPr>
          <a:xfrm>
            <a:off x="1524000" y="1717017"/>
            <a:ext cx="9144000" cy="4981515"/>
          </a:xfrm>
        </p:spPr>
        <p:txBody>
          <a:bodyPr>
            <a:normAutofit/>
          </a:bodyPr>
          <a:lstStyle/>
          <a:p>
            <a:r>
              <a:rPr lang="en-US" sz="3200" b="1" dirty="0"/>
              <a:t>Workstream Groups Charter</a:t>
            </a:r>
          </a:p>
          <a:p>
            <a:pPr marL="342900" marR="0" lvl="0" indent="-342900" algn="l">
              <a:spcBef>
                <a:spcPts val="0"/>
              </a:spcBef>
              <a:spcAft>
                <a:spcPts val="0"/>
              </a:spcAft>
              <a:buSzPts val="1000"/>
              <a:buFont typeface="Symbol" panose="05050102010706020507" pitchFamily="18" charset="2"/>
              <a:buChar char=""/>
              <a:tabLst>
                <a:tab pos="457200" algn="l"/>
              </a:tabLst>
            </a:pPr>
            <a:endParaRPr lang="en-US" sz="19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l">
              <a:spcBef>
                <a:spcPts val="0"/>
              </a:spcBef>
              <a:spcAft>
                <a:spcPts val="0"/>
              </a:spcAft>
              <a:buSzPts val="1000"/>
              <a:buFont typeface="Symbol" panose="05050102010706020507" pitchFamily="18" charset="2"/>
              <a:buChar char=""/>
              <a:tabLst>
                <a:tab pos="457200" algn="l"/>
              </a:tabLst>
            </a:pPr>
            <a:r>
              <a:rPr lang="en-US"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rPr>
              <a:t>Identify, discuss and align to industry best practices relating to their workstream</a:t>
            </a:r>
          </a:p>
          <a:p>
            <a:pPr marR="0" lvl="0" algn="l">
              <a:spcBef>
                <a:spcPts val="0"/>
              </a:spcBef>
              <a:spcAft>
                <a:spcPts val="0"/>
              </a:spcAft>
              <a:buSzPts val="1000"/>
              <a:tabLst>
                <a:tab pos="457200" algn="l"/>
              </a:tabLst>
            </a:pP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800100" lvl="1" indent="-342900" algn="l">
              <a:spcBef>
                <a:spcPts val="0"/>
              </a:spcBef>
              <a:buSzPts val="1000"/>
              <a:buFont typeface="Symbol" panose="05050102010706020507" pitchFamily="18" charset="2"/>
              <a:buChar char=""/>
              <a:tabLst>
                <a:tab pos="457200" algn="l"/>
              </a:tabLst>
            </a:pPr>
            <a:r>
              <a:rPr lang="en-US" sz="1800" dirty="0">
                <a:solidFill>
                  <a:srgbClr val="000000"/>
                </a:solidFill>
                <a:latin typeface="Georgia" panose="02040502050405020303" pitchFamily="18" charset="0"/>
                <a:ea typeface="Times New Roman" panose="02020603050405020304" pitchFamily="18" charset="0"/>
                <a:cs typeface="Arial" panose="020B0604020202020204" pitchFamily="34" charset="0"/>
              </a:rPr>
              <a:t>Includes input </a:t>
            </a:r>
            <a:r>
              <a:rPr lang="en-US" sz="1800"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rPr>
              <a:t>from virtual, small and medium size members and from Service </a:t>
            </a:r>
            <a:r>
              <a:rPr lang="en-US" sz="1800" dirty="0">
                <a:solidFill>
                  <a:srgbClr val="000000"/>
                </a:solidFill>
                <a:latin typeface="Georgia" panose="02040502050405020303" pitchFamily="18" charset="0"/>
                <a:ea typeface="Times New Roman" panose="02020603050405020304" pitchFamily="18" charset="0"/>
                <a:cs typeface="Arial" panose="020B0604020202020204" pitchFamily="34" charset="0"/>
              </a:rPr>
              <a:t>P</a:t>
            </a:r>
            <a:r>
              <a:rPr lang="en-US" sz="1800"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rPr>
              <a:t>roviders</a:t>
            </a:r>
          </a:p>
          <a:p>
            <a:pPr marL="800100" lvl="1" indent="-342900" algn="l">
              <a:spcBef>
                <a:spcPts val="0"/>
              </a:spcBef>
              <a:buSzPts val="1000"/>
              <a:buFont typeface="Symbol" panose="05050102010706020507" pitchFamily="18" charset="2"/>
              <a:buChar char=""/>
              <a:tabLst>
                <a:tab pos="457200" algn="l"/>
              </a:tabLst>
            </a:pPr>
            <a:endParaRPr lang="en-US" sz="1800" dirty="0">
              <a:solidFill>
                <a:srgbClr val="000000"/>
              </a:solidFill>
              <a:latin typeface="Georgia" panose="02040502050405020303" pitchFamily="18" charset="0"/>
              <a:ea typeface="Times New Roman" panose="02020603050405020304" pitchFamily="18" charset="0"/>
              <a:cs typeface="Arial" panose="020B0604020202020204" pitchFamily="34" charset="0"/>
            </a:endParaRPr>
          </a:p>
          <a:p>
            <a:pPr marL="800100" lvl="1" indent="-342900" algn="l">
              <a:spcBef>
                <a:spcPts val="0"/>
              </a:spcBef>
              <a:buSzPts val="1000"/>
              <a:buFont typeface="Symbol" panose="05050102010706020507" pitchFamily="18" charset="2"/>
              <a:buChar char=""/>
              <a:tabLst>
                <a:tab pos="457200" algn="l"/>
              </a:tabLst>
            </a:pPr>
            <a:r>
              <a:rPr lang="en-US" sz="1800" dirty="0">
                <a:latin typeface="Georgia" panose="02040502050405020303" pitchFamily="18" charset="0"/>
                <a:ea typeface="Times New Roman" panose="02020603050405020304" pitchFamily="18" charset="0"/>
                <a:cs typeface="Arial" panose="020B0604020202020204" pitchFamily="34" charset="0"/>
              </a:rPr>
              <a:t>Encourage collaboration for participants to ask and share information about challenges and solutions related to their workstream</a:t>
            </a:r>
            <a:endParaRPr lang="en-US" sz="1800" dirty="0">
              <a:effectLst/>
              <a:latin typeface="Georgia" panose="02040502050405020303" pitchFamily="18" charset="0"/>
              <a:ea typeface="Times New Roman" panose="02020603050405020304" pitchFamily="18" charset="0"/>
              <a:cs typeface="Arial" panose="020B0604020202020204" pitchFamily="34" charset="0"/>
            </a:endParaRPr>
          </a:p>
          <a:p>
            <a:pPr marL="800100" lvl="1" indent="-342900" algn="l">
              <a:spcBef>
                <a:spcPts val="0"/>
              </a:spcBef>
              <a:buSzPts val="1000"/>
              <a:buFont typeface="Symbol" panose="05050102010706020507" pitchFamily="18" charset="2"/>
              <a:buChar char=""/>
              <a:tabLst>
                <a:tab pos="457200" algn="l"/>
              </a:tabLst>
            </a:pPr>
            <a:endParaRPr lang="en-US" sz="1800"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endParaRPr>
          </a:p>
          <a:p>
            <a:pPr marL="800100" lvl="1" indent="-342900" algn="l">
              <a:spcBef>
                <a:spcPts val="0"/>
              </a:spcBef>
              <a:buSzPts val="1000"/>
              <a:buFont typeface="Symbol" panose="05050102010706020507" pitchFamily="18" charset="2"/>
              <a:buChar char=""/>
              <a:tabLst>
                <a:tab pos="457200" algn="l"/>
              </a:tabLst>
            </a:pPr>
            <a:r>
              <a:rPr lang="en-US" sz="1800"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rPr>
              <a:t>Identify topics and speakers for BSMA webinars, workshops &amp; conferences </a:t>
            </a:r>
          </a:p>
          <a:p>
            <a:pPr lvl="1" algn="l">
              <a:spcBef>
                <a:spcPts val="0"/>
              </a:spcBef>
              <a:buSzPts val="1000"/>
              <a:tabLst>
                <a:tab pos="457200" algn="l"/>
              </a:tabLst>
            </a:pPr>
            <a:endParaRPr lang="en-US"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endParaRPr>
          </a:p>
          <a:p>
            <a:pPr marR="0" lvl="0" algn="l">
              <a:spcBef>
                <a:spcPts val="0"/>
              </a:spcBef>
              <a:spcAft>
                <a:spcPts val="0"/>
              </a:spcAft>
              <a:buSzPts val="1000"/>
              <a:tabLst>
                <a:tab pos="457200" algn="l"/>
              </a:tabLst>
            </a:pP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l">
              <a:spcBef>
                <a:spcPts val="0"/>
              </a:spcBef>
              <a:spcAft>
                <a:spcPts val="0"/>
              </a:spcAft>
              <a:buSzPts val="1000"/>
              <a:buFont typeface="Symbol" panose="05050102010706020507" pitchFamily="18" charset="2"/>
              <a:buChar char=""/>
              <a:tabLst>
                <a:tab pos="457200" algn="l"/>
              </a:tabLst>
            </a:pPr>
            <a:r>
              <a:rPr lang="en-US"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rPr>
              <a:t>Enable people to connect with their peers</a:t>
            </a:r>
          </a:p>
          <a:p>
            <a:pPr marL="342900" marR="0" lvl="0" indent="-342900" algn="l">
              <a:spcBef>
                <a:spcPts val="0"/>
              </a:spcBef>
              <a:spcAft>
                <a:spcPts val="0"/>
              </a:spcAft>
              <a:buSzPts val="1000"/>
              <a:buFont typeface="Symbol" panose="05050102010706020507" pitchFamily="18" charset="2"/>
              <a:buChar char=""/>
              <a:tabLst>
                <a:tab pos="457200" algn="l"/>
              </a:tabLst>
            </a:pPr>
            <a:endParaRPr lang="en-US" sz="1900" dirty="0">
              <a:solidFill>
                <a:srgbClr val="000000"/>
              </a:solidFill>
              <a:effectLst/>
              <a:latin typeface="Georgia" panose="02040502050405020303" pitchFamily="18" charset="0"/>
              <a:ea typeface="Times New Roman" panose="02020603050405020304" pitchFamily="18" charset="0"/>
              <a:cs typeface="Arial" panose="020B0604020202020204" pitchFamily="34" charset="0"/>
            </a:endParaRPr>
          </a:p>
          <a:p>
            <a:endParaRPr lang="en-US" dirty="0"/>
          </a:p>
          <a:p>
            <a:endParaRPr lang="en-US" dirty="0"/>
          </a:p>
        </p:txBody>
      </p:sp>
      <p:sp>
        <p:nvSpPr>
          <p:cNvPr id="6" name="TextBox 5">
            <a:extLst>
              <a:ext uri="{FF2B5EF4-FFF2-40B4-BE49-F238E27FC236}">
                <a16:creationId xmlns:a16="http://schemas.microsoft.com/office/drawing/2014/main" id="{508174F7-ACFE-46D9-9F2D-E9BD1149948C}"/>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Strategic Sourcing</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December 4, 2025</a:t>
            </a:r>
            <a:endParaRPr lang="en-US" sz="1400" b="1" dirty="0"/>
          </a:p>
        </p:txBody>
      </p:sp>
    </p:spTree>
    <p:extLst>
      <p:ext uri="{BB962C8B-B14F-4D97-AF65-F5344CB8AC3E}">
        <p14:creationId xmlns:p14="http://schemas.microsoft.com/office/powerpoint/2010/main" val="23342520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439B2-B34E-4D19-839E-22C5774B15A6}"/>
              </a:ext>
            </a:extLst>
          </p:cNvPr>
          <p:cNvSpPr>
            <a:spLocks noGrp="1"/>
          </p:cNvSpPr>
          <p:nvPr>
            <p:ph type="ctrTitle"/>
          </p:nvPr>
        </p:nvSpPr>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THE WAKE OF COVID 19 PANDEMIC</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E3842B46-B942-428F-935D-3CC8F181BC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385010"/>
            <a:ext cx="4572000" cy="1867302"/>
          </a:xfrm>
          <a:prstGeom prst="rect">
            <a:avLst/>
          </a:prstGeom>
        </p:spPr>
      </p:pic>
      <p:sp>
        <p:nvSpPr>
          <p:cNvPr id="3" name="Subtitle 2">
            <a:extLst>
              <a:ext uri="{FF2B5EF4-FFF2-40B4-BE49-F238E27FC236}">
                <a16:creationId xmlns:a16="http://schemas.microsoft.com/office/drawing/2014/main" id="{20BC1C51-651D-4058-B9B1-45056B1158A2}"/>
              </a:ext>
            </a:extLst>
          </p:cNvPr>
          <p:cNvSpPr>
            <a:spLocks noGrp="1"/>
          </p:cNvSpPr>
          <p:nvPr>
            <p:ph type="subTitle" idx="1"/>
          </p:nvPr>
        </p:nvSpPr>
        <p:spPr>
          <a:xfrm>
            <a:off x="698269" y="1289104"/>
            <a:ext cx="10849066" cy="5552116"/>
          </a:xfrm>
        </p:spPr>
        <p:txBody>
          <a:bodyPr>
            <a:normAutofit/>
          </a:bodyPr>
          <a:lstStyle/>
          <a:p>
            <a:endParaRPr lang="en-US" dirty="0"/>
          </a:p>
          <a:p>
            <a:pPr marL="800100" lvl="1" indent="-342900" algn="l">
              <a:buFont typeface="Arial" panose="020B0604020202020204" pitchFamily="34" charset="0"/>
              <a:buChar char="•"/>
            </a:pPr>
            <a:r>
              <a:rPr lang="en-US" b="1" dirty="0"/>
              <a:t>Clinical Supply Planning &amp; Operations:</a:t>
            </a:r>
            <a:r>
              <a:rPr lang="en-US" dirty="0"/>
              <a:t>  Encompasses core clinical supply chain processes, such as demand and supply planning, packaging, labeling, QP release and comparators.</a:t>
            </a:r>
          </a:p>
          <a:p>
            <a:pPr marL="800100" lvl="1" indent="-342900" algn="l">
              <a:buFont typeface="Arial" panose="020B0604020202020204" pitchFamily="34" charset="0"/>
              <a:buChar char="•"/>
            </a:pPr>
            <a:endParaRPr lang="en-US" dirty="0"/>
          </a:p>
          <a:p>
            <a:pPr marL="800100" lvl="1" indent="-342900" algn="l">
              <a:buFont typeface="Arial" panose="020B0604020202020204" pitchFamily="34" charset="0"/>
              <a:buChar char="•"/>
            </a:pPr>
            <a:r>
              <a:rPr lang="en-US" b="1" dirty="0"/>
              <a:t>Clinical Supply Technology</a:t>
            </a:r>
            <a:r>
              <a:rPr lang="en-US" dirty="0"/>
              <a:t> (aka Moving Beyond Excel):  Addresses tools and technology for making better informed decisions, such as IRT, AI, and various types of software solutions. </a:t>
            </a:r>
          </a:p>
          <a:p>
            <a:pPr marL="800100" lvl="1" indent="-342900" algn="l">
              <a:buFont typeface="Arial" panose="020B0604020202020204" pitchFamily="34" charset="0"/>
              <a:buChar char="•"/>
            </a:pPr>
            <a:endParaRPr lang="en-US" dirty="0"/>
          </a:p>
          <a:p>
            <a:pPr marL="800100" lvl="1" indent="-342900" algn="l">
              <a:buFont typeface="Arial" panose="020B0604020202020204" pitchFamily="34" charset="0"/>
              <a:buChar char="•"/>
            </a:pPr>
            <a:r>
              <a:rPr lang="en-US" b="1" dirty="0"/>
              <a:t>Clinical Logistics &amp; Trade Compliance</a:t>
            </a:r>
            <a:r>
              <a:rPr lang="en-US" dirty="0"/>
              <a:t>:  Subject matter includes global logistics from Clinical to Commercial launch, such as trade compliance, cold chain, tariffs, valuations, VAT,  shipping documents, depots, etc.</a:t>
            </a:r>
          </a:p>
          <a:p>
            <a:pPr marL="800100" lvl="1" indent="-342900" algn="l">
              <a:buFont typeface="Arial" panose="020B0604020202020204" pitchFamily="34" charset="0"/>
              <a:buChar char="•"/>
            </a:pPr>
            <a:endParaRPr lang="en-US" dirty="0"/>
          </a:p>
          <a:p>
            <a:pPr marL="800100" lvl="1" indent="-342900" algn="l">
              <a:buFont typeface="Arial" panose="020B0604020202020204" pitchFamily="34" charset="0"/>
              <a:buChar char="•"/>
            </a:pPr>
            <a:r>
              <a:rPr lang="en-US" b="1" dirty="0"/>
              <a:t>Commercial Product Launch</a:t>
            </a:r>
            <a:r>
              <a:rPr lang="en-US" dirty="0"/>
              <a:t>:  Includes companies aspiring to launch their first commercial product with companies that have experience sharing lesson learned in areas such as tech transfers, organizational skills required, processes and technology necessary to achieve a successful launch. </a:t>
            </a:r>
          </a:p>
          <a:p>
            <a:pPr marL="800100" lvl="1" indent="-342900" algn="l">
              <a:buFont typeface="Arial" panose="020B0604020202020204" pitchFamily="34" charset="0"/>
              <a:buChar char="•"/>
            </a:pPr>
            <a:endParaRPr lang="en-US" dirty="0"/>
          </a:p>
          <a:p>
            <a:pPr marL="800100" lvl="1" indent="-342900" algn="l">
              <a:buFont typeface="Arial" panose="020B0604020202020204" pitchFamily="34" charset="0"/>
              <a:buChar char="•"/>
            </a:pPr>
            <a:r>
              <a:rPr lang="en-US" b="1" dirty="0"/>
              <a:t>IRT:</a:t>
            </a:r>
            <a:r>
              <a:rPr lang="en-US" dirty="0"/>
              <a:t>  Future</a:t>
            </a:r>
          </a:p>
          <a:p>
            <a:pPr lvl="2"/>
            <a:endParaRPr lang="en-US" sz="2000" dirty="0">
              <a:latin typeface="Calibri" panose="020F0502020204030204" pitchFamily="34" charset="0"/>
            </a:endParaRPr>
          </a:p>
          <a:p>
            <a:pPr lvl="2" algn="l"/>
            <a:endParaRPr lang="en-US" sz="2400" i="1" dirty="0"/>
          </a:p>
          <a:p>
            <a:pPr lvl="2"/>
            <a:endParaRPr lang="en-US" sz="3200" dirty="0"/>
          </a:p>
          <a:p>
            <a:pPr marL="1828800" lvl="3" indent="-457200" algn="l">
              <a:buFont typeface="Arial" panose="020B0604020202020204" pitchFamily="34" charset="0"/>
              <a:buChar char="•"/>
            </a:pPr>
            <a:endParaRPr lang="en-US" sz="1800" dirty="0"/>
          </a:p>
          <a:p>
            <a:pPr lvl="2" algn="l"/>
            <a:endParaRPr lang="en-US" sz="2000" dirty="0"/>
          </a:p>
          <a:p>
            <a:pPr lvl="2" algn="l"/>
            <a:endParaRPr lang="en-US" sz="2600" dirty="0"/>
          </a:p>
          <a:p>
            <a:pPr lvl="1" algn="l"/>
            <a:endParaRPr lang="en-US" sz="2800" dirty="0"/>
          </a:p>
        </p:txBody>
      </p:sp>
      <p:sp>
        <p:nvSpPr>
          <p:cNvPr id="4" name="TextBox 3">
            <a:extLst>
              <a:ext uri="{FF2B5EF4-FFF2-40B4-BE49-F238E27FC236}">
                <a16:creationId xmlns:a16="http://schemas.microsoft.com/office/drawing/2014/main" id="{04646424-6625-FF1F-CBB3-74B6F3CAE086}"/>
              </a:ext>
            </a:extLst>
          </p:cNvPr>
          <p:cNvSpPr txBox="1"/>
          <p:nvPr/>
        </p:nvSpPr>
        <p:spPr>
          <a:xfrm>
            <a:off x="1183907" y="822403"/>
            <a:ext cx="10231655" cy="584775"/>
          </a:xfrm>
          <a:prstGeom prst="rect">
            <a:avLst/>
          </a:prstGeom>
          <a:noFill/>
        </p:spPr>
        <p:txBody>
          <a:bodyPr wrap="square" rtlCol="0">
            <a:spAutoFit/>
          </a:bodyPr>
          <a:lstStyle/>
          <a:p>
            <a:r>
              <a:rPr lang="en-US" sz="3200" b="1" dirty="0"/>
              <a:t>Workstream Groups Under Clinical S.C. Steering Committee </a:t>
            </a:r>
          </a:p>
        </p:txBody>
      </p:sp>
    </p:spTree>
    <p:extLst>
      <p:ext uri="{BB962C8B-B14F-4D97-AF65-F5344CB8AC3E}">
        <p14:creationId xmlns:p14="http://schemas.microsoft.com/office/powerpoint/2010/main" val="8143525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439B2-B34E-4D19-839E-22C5774B15A6}"/>
              </a:ext>
            </a:extLst>
          </p:cNvPr>
          <p:cNvSpPr>
            <a:spLocks noGrp="1"/>
          </p:cNvSpPr>
          <p:nvPr>
            <p:ph type="ctrTitle"/>
          </p:nvPr>
        </p:nvSpPr>
        <p:spPr>
          <a:xfrm>
            <a:off x="1524000" y="1122362"/>
            <a:ext cx="9144000" cy="4167693"/>
          </a:xfrm>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Ba</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E3842B46-B942-428F-935D-3CC8F181BC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77" y="0"/>
            <a:ext cx="4004109" cy="2389600"/>
          </a:xfrm>
          <a:prstGeom prst="rect">
            <a:avLst/>
          </a:prstGeom>
        </p:spPr>
      </p:pic>
      <p:sp>
        <p:nvSpPr>
          <p:cNvPr id="3" name="Subtitle 2">
            <a:extLst>
              <a:ext uri="{FF2B5EF4-FFF2-40B4-BE49-F238E27FC236}">
                <a16:creationId xmlns:a16="http://schemas.microsoft.com/office/drawing/2014/main" id="{20BC1C51-651D-4058-B9B1-45056B1158A2}"/>
              </a:ext>
            </a:extLst>
          </p:cNvPr>
          <p:cNvSpPr>
            <a:spLocks noGrp="1"/>
          </p:cNvSpPr>
          <p:nvPr>
            <p:ph type="subTitle" idx="1"/>
          </p:nvPr>
        </p:nvSpPr>
        <p:spPr>
          <a:xfrm>
            <a:off x="938676" y="1575923"/>
            <a:ext cx="10478261" cy="5048250"/>
          </a:xfrm>
        </p:spPr>
        <p:txBody>
          <a:bodyPr>
            <a:normAutofit/>
          </a:bodyPr>
          <a:lstStyle/>
          <a:p>
            <a:r>
              <a:rPr lang="en-US" sz="3500" b="1" dirty="0"/>
              <a:t> Webinars YTD</a:t>
            </a:r>
            <a:endParaRPr lang="en-US" sz="3200" dirty="0"/>
          </a:p>
          <a:p>
            <a:pPr marL="800100" lvl="1" indent="-342900" algn="l">
              <a:buFont typeface="Arial" panose="020B0604020202020204" pitchFamily="34" charset="0"/>
              <a:buChar char="•"/>
            </a:pPr>
            <a:r>
              <a:rPr lang="en-US" sz="2200" b="1" dirty="0">
                <a:solidFill>
                  <a:srgbClr val="0070C0"/>
                </a:solidFill>
                <a:effectLst/>
                <a:latin typeface="Aptos" panose="020B0004020202020204" pitchFamily="34" charset="0"/>
                <a:ea typeface="Aptos" panose="020B0004020202020204" pitchFamily="34" charset="0"/>
                <a:cs typeface="Arial" panose="020B0604020202020204" pitchFamily="34" charset="0"/>
              </a:rPr>
              <a:t>“Navigating VAT for Cost Savings in a Complex, Global, Regulated Market”   </a:t>
            </a:r>
            <a:r>
              <a:rPr lang="en-US" sz="2200" dirty="0">
                <a:effectLst/>
                <a:latin typeface="Aptos" panose="020B0004020202020204" pitchFamily="34" charset="0"/>
                <a:ea typeface="Aptos" panose="020B0004020202020204" pitchFamily="34" charset="0"/>
                <a:cs typeface="Arial" panose="020B0604020202020204" pitchFamily="34" charset="0"/>
              </a:rPr>
              <a:t>February 13, 2025  </a:t>
            </a:r>
          </a:p>
          <a:p>
            <a:pPr marL="800100" lvl="1" indent="-342900" algn="l">
              <a:buFont typeface="Arial" panose="020B0604020202020204" pitchFamily="34" charset="0"/>
              <a:buChar char="•"/>
            </a:pPr>
            <a:r>
              <a:rPr lang="en-US" sz="2200" b="1" dirty="0">
                <a:solidFill>
                  <a:srgbClr val="0070C0"/>
                </a:solidFill>
                <a:effectLst/>
                <a:latin typeface="Aptos" panose="020B0004020202020204" pitchFamily="34" charset="0"/>
                <a:ea typeface="Aptos" panose="020B0004020202020204" pitchFamily="34" charset="0"/>
                <a:cs typeface="Arial" panose="020B0604020202020204" pitchFamily="34" charset="0"/>
              </a:rPr>
              <a:t>“Leveraging Flexible Packaging, Labeling &amp; Distribution Strategies to Achieve Clinical Supply Chain Effectiveness”   </a:t>
            </a:r>
            <a:r>
              <a:rPr lang="en-US" sz="2200" dirty="0">
                <a:effectLst/>
                <a:latin typeface="Aptos" panose="020B0004020202020204" pitchFamily="34" charset="0"/>
                <a:ea typeface="Aptos" panose="020B0004020202020204" pitchFamily="34" charset="0"/>
                <a:cs typeface="Arial" panose="020B0604020202020204" pitchFamily="34" charset="0"/>
              </a:rPr>
              <a:t>May 8, 2025 </a:t>
            </a:r>
            <a:endParaRPr lang="en-US" sz="2200" dirty="0">
              <a:latin typeface="Aptos" panose="020B0004020202020204" pitchFamily="34" charset="0"/>
              <a:ea typeface="Aptos" panose="020B0004020202020204" pitchFamily="34" charset="0"/>
              <a:cs typeface="Arial" panose="020B0604020202020204" pitchFamily="34" charset="0"/>
            </a:endParaRPr>
          </a:p>
          <a:p>
            <a:pPr marL="800100" lvl="1" indent="-342900" algn="l">
              <a:buFont typeface="Arial" panose="020B0604020202020204" pitchFamily="34" charset="0"/>
              <a:buChar char="•"/>
            </a:pPr>
            <a:r>
              <a:rPr lang="en-US" sz="2200" b="1" dirty="0">
                <a:solidFill>
                  <a:srgbClr val="0070C0"/>
                </a:solidFill>
              </a:rPr>
              <a:t>“T Cells &amp; Trade Wars – Navigating Uncertainty in the Advanced Therapy Supply Chain”</a:t>
            </a:r>
            <a:r>
              <a:rPr lang="en-US" sz="2200" b="1" dirty="0"/>
              <a:t>  </a:t>
            </a:r>
            <a:r>
              <a:rPr lang="en-US" sz="2200" dirty="0"/>
              <a:t>June 12, 2025</a:t>
            </a:r>
          </a:p>
          <a:p>
            <a:pPr marL="800100" lvl="1" indent="-342900" algn="l">
              <a:buFont typeface="Arial" panose="020B0604020202020204" pitchFamily="34" charset="0"/>
              <a:buChar char="•"/>
            </a:pPr>
            <a:r>
              <a:rPr lang="en-US" sz="2200" b="1" dirty="0">
                <a:solidFill>
                  <a:srgbClr val="0070C0"/>
                </a:solidFill>
              </a:rPr>
              <a:t>“What Services Should We Expect from a Good Broker”</a:t>
            </a:r>
            <a:r>
              <a:rPr lang="en-US" sz="2200" b="1" dirty="0"/>
              <a:t>   </a:t>
            </a:r>
            <a:r>
              <a:rPr lang="en-US" sz="2200" dirty="0"/>
              <a:t>June 25, 2025</a:t>
            </a:r>
            <a:endParaRPr lang="en-US" i="1" dirty="0"/>
          </a:p>
          <a:p>
            <a:pPr marL="800100" lvl="1" indent="-342900" algn="l">
              <a:buFont typeface="Arial" panose="020B0604020202020204" pitchFamily="34" charset="0"/>
              <a:buChar char="•"/>
            </a:pPr>
            <a:r>
              <a:rPr lang="en-US" sz="2200" b="1" dirty="0">
                <a:solidFill>
                  <a:srgbClr val="0070C0"/>
                </a:solidFill>
                <a:latin typeface="Aptos" panose="020B0004020202020204" pitchFamily="34" charset="0"/>
                <a:ea typeface="Aptos" panose="020B0004020202020204" pitchFamily="34" charset="0"/>
                <a:cs typeface="Arial" panose="020B0604020202020204" pitchFamily="34" charset="0"/>
              </a:rPr>
              <a:t>“How Smarter Planning Eliminates Interruptions in Drug Supply in Clinical Trials”   </a:t>
            </a:r>
            <a:r>
              <a:rPr lang="en-US" sz="2200" dirty="0">
                <a:latin typeface="Aptos" panose="020B0004020202020204" pitchFamily="34" charset="0"/>
                <a:ea typeface="Aptos" panose="020B0004020202020204" pitchFamily="34" charset="0"/>
                <a:cs typeface="Arial" panose="020B0604020202020204" pitchFamily="34" charset="0"/>
              </a:rPr>
              <a:t>September 24, 2025   </a:t>
            </a:r>
            <a:endParaRPr lang="en-US" sz="2200" i="1" dirty="0">
              <a:latin typeface="Aptos" panose="020B0004020202020204" pitchFamily="34" charset="0"/>
              <a:ea typeface="Aptos" panose="020B0004020202020204" pitchFamily="34" charset="0"/>
              <a:cs typeface="Arial" panose="020B0604020202020204" pitchFamily="34" charset="0"/>
            </a:endParaRPr>
          </a:p>
          <a:p>
            <a:pPr marL="800100" lvl="1" indent="-342900" algn="l">
              <a:buFont typeface="Arial" panose="020B0604020202020204" pitchFamily="34" charset="0"/>
              <a:buChar char="•"/>
            </a:pPr>
            <a:r>
              <a:rPr lang="en-US" sz="2200" b="1" dirty="0">
                <a:solidFill>
                  <a:srgbClr val="0070C0"/>
                </a:solidFill>
                <a:latin typeface="Aptos" panose="020B0004020202020204" pitchFamily="34" charset="0"/>
                <a:ea typeface="Aptos" panose="020B0004020202020204" pitchFamily="34" charset="0"/>
                <a:cs typeface="Arial" panose="020B0604020202020204" pitchFamily="34" charset="0"/>
              </a:rPr>
              <a:t>“Optimizing Comparator Sourcing in Clinical Trials”   </a:t>
            </a:r>
            <a:r>
              <a:rPr lang="en-US" sz="2200" dirty="0">
                <a:latin typeface="Aptos" panose="020B0004020202020204" pitchFamily="34" charset="0"/>
                <a:ea typeface="Aptos" panose="020B0004020202020204" pitchFamily="34" charset="0"/>
                <a:cs typeface="Arial" panose="020B0604020202020204" pitchFamily="34" charset="0"/>
              </a:rPr>
              <a:t>October 22, 2025             </a:t>
            </a:r>
            <a:endParaRPr lang="en-US" sz="2400" i="1" dirty="0">
              <a:latin typeface="Aptos" panose="020B0004020202020204" pitchFamily="34" charset="0"/>
              <a:ea typeface="Aptos" panose="020B0004020202020204" pitchFamily="34" charset="0"/>
              <a:cs typeface="Arial" panose="020B0604020202020204" pitchFamily="34" charset="0"/>
            </a:endParaRPr>
          </a:p>
          <a:p>
            <a:pPr marL="800100" lvl="1" indent="-342900" algn="l">
              <a:buFont typeface="Arial" panose="020B0604020202020204" pitchFamily="34" charset="0"/>
              <a:buChar char="•"/>
            </a:pPr>
            <a:r>
              <a:rPr lang="en-US" sz="2200" b="1" dirty="0">
                <a:solidFill>
                  <a:srgbClr val="0070C0"/>
                </a:solidFill>
                <a:latin typeface="Aptos" panose="020B0004020202020204" pitchFamily="34" charset="0"/>
                <a:ea typeface="Aptos" panose="020B0004020202020204" pitchFamily="34" charset="0"/>
                <a:cs typeface="Arial" panose="020B0604020202020204" pitchFamily="34" charset="0"/>
              </a:rPr>
              <a:t>"IRT RTSM Innovation in Today's Clinical Ecosystem" </a:t>
            </a:r>
            <a:r>
              <a:rPr lang="en-US" sz="2200" dirty="0">
                <a:latin typeface="Aptos" panose="020B0004020202020204" pitchFamily="34" charset="0"/>
                <a:ea typeface="Aptos" panose="020B0004020202020204" pitchFamily="34" charset="0"/>
                <a:cs typeface="Arial" panose="020B0604020202020204" pitchFamily="34" charset="0"/>
              </a:rPr>
              <a:t>  November 6, 2025</a:t>
            </a:r>
          </a:p>
          <a:p>
            <a:pPr marL="800100" lvl="1" indent="-342900" algn="l">
              <a:buFont typeface="Arial" panose="020B0604020202020204" pitchFamily="34" charset="0"/>
              <a:buChar char="•"/>
            </a:pPr>
            <a:r>
              <a:rPr lang="en-US" sz="2200" b="1" dirty="0">
                <a:solidFill>
                  <a:srgbClr val="0070C0"/>
                </a:solidFill>
                <a:latin typeface="Aptos" panose="020B0004020202020204" pitchFamily="34" charset="0"/>
                <a:ea typeface="Aptos" panose="020B0004020202020204" pitchFamily="34" charset="0"/>
                <a:cs typeface="Arial" panose="020B0604020202020204" pitchFamily="34" charset="0"/>
              </a:rPr>
              <a:t>Strategic Packaging &amp; Labeling – A Unified Approach from Clinical Operations to Supply Chain Execution  </a:t>
            </a:r>
            <a:r>
              <a:rPr lang="en-US" sz="2200" dirty="0">
                <a:latin typeface="Aptos" panose="020B0004020202020204" pitchFamily="34" charset="0"/>
                <a:ea typeface="Aptos" panose="020B0004020202020204" pitchFamily="34" charset="0"/>
                <a:cs typeface="Arial" panose="020B0604020202020204" pitchFamily="34" charset="0"/>
              </a:rPr>
              <a:t> December 2, 2025      </a:t>
            </a:r>
            <a:endParaRPr lang="en-US" sz="2200" i="1" dirty="0">
              <a:latin typeface="Aptos" panose="020B0004020202020204" pitchFamily="34" charset="0"/>
              <a:ea typeface="Aptos" panose="020B0004020202020204" pitchFamily="34" charset="0"/>
              <a:cs typeface="Arial" panose="020B0604020202020204" pitchFamily="34" charset="0"/>
            </a:endParaRPr>
          </a:p>
          <a:p>
            <a:pPr lvl="1" algn="l"/>
            <a:endParaRPr lang="en-US" sz="2400" b="1" dirty="0">
              <a:solidFill>
                <a:srgbClr val="0070C0"/>
              </a:solidFill>
            </a:endParaRPr>
          </a:p>
          <a:p>
            <a:endParaRPr lang="en-US" dirty="0"/>
          </a:p>
        </p:txBody>
      </p:sp>
      <p:sp>
        <p:nvSpPr>
          <p:cNvPr id="6" name="TextBox 5">
            <a:extLst>
              <a:ext uri="{FF2B5EF4-FFF2-40B4-BE49-F238E27FC236}">
                <a16:creationId xmlns:a16="http://schemas.microsoft.com/office/drawing/2014/main" id="{508174F7-ACFE-46D9-9F2D-E9BD1149948C}"/>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Strategic Sourcing</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December 4, 2025</a:t>
            </a:r>
            <a:endParaRPr lang="en-US" sz="1400" b="1" dirty="0"/>
          </a:p>
        </p:txBody>
      </p:sp>
    </p:spTree>
    <p:extLst>
      <p:ext uri="{BB962C8B-B14F-4D97-AF65-F5344CB8AC3E}">
        <p14:creationId xmlns:p14="http://schemas.microsoft.com/office/powerpoint/2010/main" val="22865048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BA3813-11D6-3872-AEA1-83590A84BF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2E8936-4AA7-2817-5ACF-F47AD62778BD}"/>
              </a:ext>
            </a:extLst>
          </p:cNvPr>
          <p:cNvSpPr>
            <a:spLocks noGrp="1"/>
          </p:cNvSpPr>
          <p:nvPr>
            <p:ph type="ctrTitle"/>
          </p:nvPr>
        </p:nvSpPr>
        <p:spPr>
          <a:xfrm>
            <a:off x="1524000" y="1122362"/>
            <a:ext cx="9144000" cy="4167693"/>
          </a:xfrm>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Ba</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05D80392-4EC9-DF3B-8C2A-929B5C4E4A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77" y="0"/>
            <a:ext cx="4004109" cy="2389600"/>
          </a:xfrm>
          <a:prstGeom prst="rect">
            <a:avLst/>
          </a:prstGeom>
        </p:spPr>
      </p:pic>
      <p:sp>
        <p:nvSpPr>
          <p:cNvPr id="3" name="Subtitle 2">
            <a:extLst>
              <a:ext uri="{FF2B5EF4-FFF2-40B4-BE49-F238E27FC236}">
                <a16:creationId xmlns:a16="http://schemas.microsoft.com/office/drawing/2014/main" id="{B17F4757-9FB9-3202-774F-895F069F9FDF}"/>
              </a:ext>
            </a:extLst>
          </p:cNvPr>
          <p:cNvSpPr>
            <a:spLocks noGrp="1"/>
          </p:cNvSpPr>
          <p:nvPr>
            <p:ph type="subTitle" idx="1"/>
          </p:nvPr>
        </p:nvSpPr>
        <p:spPr>
          <a:xfrm>
            <a:off x="275130" y="1558375"/>
            <a:ext cx="11450230" cy="4712951"/>
          </a:xfrm>
        </p:spPr>
        <p:txBody>
          <a:bodyPr>
            <a:normAutofit/>
          </a:bodyPr>
          <a:lstStyle/>
          <a:p>
            <a:r>
              <a:rPr lang="en-US" sz="3200" b="1" dirty="0"/>
              <a:t> Upcoming Webinars </a:t>
            </a:r>
          </a:p>
          <a:p>
            <a:endParaRPr lang="en-US" sz="3200" dirty="0"/>
          </a:p>
          <a:p>
            <a:pPr marL="800100" lvl="1" indent="-342900" algn="l">
              <a:buFont typeface="Arial" panose="020B0604020202020204" pitchFamily="34" charset="0"/>
              <a:buChar char="•"/>
            </a:pPr>
            <a:r>
              <a:rPr lang="en-US" b="1" dirty="0">
                <a:solidFill>
                  <a:srgbClr val="0070C0"/>
                </a:solidFill>
                <a:latin typeface="Aptos" panose="020B0004020202020204" pitchFamily="34" charset="0"/>
                <a:ea typeface="Aptos" panose="020B0004020202020204" pitchFamily="34" charset="0"/>
                <a:cs typeface="Arial" panose="020B0604020202020204" pitchFamily="34" charset="0"/>
              </a:rPr>
              <a:t>“From Lab to Life:  Unlocking the Adaptive Supply Chain for Faster Patient Impact”</a:t>
            </a:r>
            <a:r>
              <a:rPr lang="en-US" dirty="0">
                <a:latin typeface="Aptos" panose="020B0004020202020204" pitchFamily="34" charset="0"/>
                <a:ea typeface="Aptos" panose="020B0004020202020204" pitchFamily="34" charset="0"/>
                <a:cs typeface="Arial" panose="020B0604020202020204" pitchFamily="34" charset="0"/>
              </a:rPr>
              <a:t>    January 21, 2026  Presented by Kinaxis and </a:t>
            </a:r>
            <a:r>
              <a:rPr lang="en-US" dirty="0" err="1">
                <a:latin typeface="Aptos" panose="020B0004020202020204" pitchFamily="34" charset="0"/>
                <a:ea typeface="Aptos" panose="020B0004020202020204" pitchFamily="34" charset="0"/>
                <a:cs typeface="Arial" panose="020B0604020202020204" pitchFamily="34" charset="0"/>
              </a:rPr>
              <a:t>BioRad</a:t>
            </a:r>
            <a:endParaRPr lang="en-US" dirty="0">
              <a:latin typeface="Aptos" panose="020B0004020202020204" pitchFamily="34" charset="0"/>
              <a:ea typeface="Aptos" panose="020B0004020202020204" pitchFamily="34" charset="0"/>
              <a:cs typeface="Arial" panose="020B0604020202020204" pitchFamily="34" charset="0"/>
            </a:endParaRPr>
          </a:p>
          <a:p>
            <a:pPr marL="800100" lvl="1" indent="-342900" algn="l">
              <a:buFont typeface="Arial" panose="020B0604020202020204" pitchFamily="34" charset="0"/>
              <a:buChar char="•"/>
            </a:pPr>
            <a:r>
              <a:rPr lang="en-US" b="1" dirty="0">
                <a:solidFill>
                  <a:srgbClr val="0070C0"/>
                </a:solidFill>
                <a:latin typeface="Aptos" panose="020B0004020202020204" pitchFamily="34" charset="0"/>
                <a:ea typeface="Aptos" panose="020B0004020202020204" pitchFamily="34" charset="0"/>
                <a:cs typeface="Arial" panose="020B0604020202020204" pitchFamily="34" charset="0"/>
              </a:rPr>
              <a:t>MINT  (Tentative)   </a:t>
            </a:r>
            <a:r>
              <a:rPr lang="en-US" dirty="0">
                <a:latin typeface="Aptos" panose="020B0004020202020204" pitchFamily="34" charset="0"/>
                <a:ea typeface="Aptos" panose="020B0004020202020204" pitchFamily="34" charset="0"/>
                <a:cs typeface="Arial" panose="020B0604020202020204" pitchFamily="34" charset="0"/>
              </a:rPr>
              <a:t>Late January, 2026  </a:t>
            </a:r>
            <a:r>
              <a:rPr lang="en-US" i="1" dirty="0">
                <a:latin typeface="Aptos" panose="020B0004020202020204" pitchFamily="34" charset="0"/>
                <a:ea typeface="Aptos" panose="020B0004020202020204" pitchFamily="34" charset="0"/>
                <a:cs typeface="Arial" panose="020B0604020202020204" pitchFamily="34" charset="0"/>
              </a:rPr>
              <a:t>Presented by Clarkston Consulting and </a:t>
            </a:r>
            <a:r>
              <a:rPr lang="en-US" i="1" dirty="0" err="1">
                <a:latin typeface="Aptos" panose="020B0004020202020204" pitchFamily="34" charset="0"/>
                <a:ea typeface="Aptos" panose="020B0004020202020204" pitchFamily="34" charset="0"/>
                <a:cs typeface="Arial" panose="020B0604020202020204" pitchFamily="34" charset="0"/>
              </a:rPr>
              <a:t>Tracelink</a:t>
            </a:r>
            <a:endParaRPr lang="en-US" i="1" dirty="0">
              <a:latin typeface="Aptos" panose="020B0004020202020204" pitchFamily="34" charset="0"/>
              <a:ea typeface="Aptos" panose="020B0004020202020204" pitchFamily="34" charset="0"/>
              <a:cs typeface="Arial" panose="020B0604020202020204" pitchFamily="34" charset="0"/>
            </a:endParaRPr>
          </a:p>
          <a:p>
            <a:pPr marL="800100" lvl="1" indent="-342900" algn="l">
              <a:buFont typeface="Arial" panose="020B0604020202020204" pitchFamily="34" charset="0"/>
              <a:buChar char="•"/>
            </a:pPr>
            <a:r>
              <a:rPr lang="en-US" b="1" dirty="0">
                <a:solidFill>
                  <a:srgbClr val="0070C0"/>
                </a:solidFill>
                <a:latin typeface="Aptos" panose="020B0004020202020204" pitchFamily="34" charset="0"/>
                <a:ea typeface="Aptos" panose="020B0004020202020204" pitchFamily="34" charset="0"/>
                <a:cs typeface="Arial" panose="020B0604020202020204" pitchFamily="34" charset="0"/>
              </a:rPr>
              <a:t>Case Study  (Tentative)   </a:t>
            </a:r>
            <a:r>
              <a:rPr lang="en-US" dirty="0">
                <a:latin typeface="Aptos" panose="020B0004020202020204" pitchFamily="34" charset="0"/>
                <a:ea typeface="Aptos" panose="020B0004020202020204" pitchFamily="34" charset="0"/>
                <a:cs typeface="Arial" panose="020B0604020202020204" pitchFamily="34" charset="0"/>
              </a:rPr>
              <a:t>February, 2026  </a:t>
            </a:r>
            <a:r>
              <a:rPr lang="en-US" i="1" dirty="0">
                <a:latin typeface="Aptos" panose="020B0004020202020204" pitchFamily="34" charset="0"/>
                <a:ea typeface="Aptos" panose="020B0004020202020204" pitchFamily="34" charset="0"/>
                <a:cs typeface="Arial" panose="020B0604020202020204" pitchFamily="34" charset="0"/>
              </a:rPr>
              <a:t>Presented by Boston Insights and Customer</a:t>
            </a:r>
          </a:p>
          <a:p>
            <a:pPr lvl="1" algn="l"/>
            <a:endParaRPr lang="en-US" sz="2400" b="1" dirty="0">
              <a:solidFill>
                <a:srgbClr val="0070C0"/>
              </a:solidFill>
            </a:endParaRPr>
          </a:p>
          <a:p>
            <a:endParaRPr lang="en-US" dirty="0"/>
          </a:p>
        </p:txBody>
      </p:sp>
      <p:sp>
        <p:nvSpPr>
          <p:cNvPr id="6" name="TextBox 5">
            <a:extLst>
              <a:ext uri="{FF2B5EF4-FFF2-40B4-BE49-F238E27FC236}">
                <a16:creationId xmlns:a16="http://schemas.microsoft.com/office/drawing/2014/main" id="{1ECD3379-707B-35F8-EC87-B1CFFD3FBB55}"/>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Strategic Sourcing</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December 4, 2025</a:t>
            </a:r>
            <a:endParaRPr lang="en-US" sz="1400" b="1" dirty="0"/>
          </a:p>
        </p:txBody>
      </p:sp>
    </p:spTree>
    <p:extLst>
      <p:ext uri="{BB962C8B-B14F-4D97-AF65-F5344CB8AC3E}">
        <p14:creationId xmlns:p14="http://schemas.microsoft.com/office/powerpoint/2010/main" val="10048422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439B2-B34E-4D19-839E-22C5774B15A6}"/>
              </a:ext>
            </a:extLst>
          </p:cNvPr>
          <p:cNvSpPr>
            <a:spLocks noGrp="1"/>
          </p:cNvSpPr>
          <p:nvPr>
            <p:ph type="ctrTitle"/>
          </p:nvPr>
        </p:nvSpPr>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THE WAKE OF COVID 19 PANDEMIC</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E3842B46-B942-428F-935D-3CC8F181BC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413"/>
            <a:ext cx="4610502" cy="2452015"/>
          </a:xfrm>
          <a:prstGeom prst="rect">
            <a:avLst/>
          </a:prstGeom>
        </p:spPr>
      </p:pic>
      <p:sp>
        <p:nvSpPr>
          <p:cNvPr id="3" name="Subtitle 2">
            <a:extLst>
              <a:ext uri="{FF2B5EF4-FFF2-40B4-BE49-F238E27FC236}">
                <a16:creationId xmlns:a16="http://schemas.microsoft.com/office/drawing/2014/main" id="{20BC1C51-651D-4058-B9B1-45056B1158A2}"/>
              </a:ext>
            </a:extLst>
          </p:cNvPr>
          <p:cNvSpPr>
            <a:spLocks noGrp="1"/>
          </p:cNvSpPr>
          <p:nvPr>
            <p:ph type="subTitle" idx="1"/>
          </p:nvPr>
        </p:nvSpPr>
        <p:spPr>
          <a:xfrm>
            <a:off x="937260" y="1829200"/>
            <a:ext cx="10370820" cy="4729075"/>
          </a:xfrm>
        </p:spPr>
        <p:txBody>
          <a:bodyPr>
            <a:normAutofit lnSpcReduction="10000"/>
          </a:bodyPr>
          <a:lstStyle/>
          <a:p>
            <a:r>
              <a:rPr lang="en-US" sz="3200" b="1" dirty="0"/>
              <a:t>Agenda</a:t>
            </a:r>
          </a:p>
          <a:p>
            <a:pPr marL="342900" indent="-342900" algn="l">
              <a:buFont typeface="Arial" panose="020B0604020202020204" pitchFamily="34" charset="0"/>
              <a:buChar char="•"/>
            </a:pPr>
            <a:r>
              <a:rPr lang="en-US" dirty="0"/>
              <a:t>Introductions (Name and Company)</a:t>
            </a:r>
          </a:p>
          <a:p>
            <a:pPr marL="342900" indent="-342900" algn="l">
              <a:buFont typeface="Arial" panose="020B0604020202020204" pitchFamily="34" charset="0"/>
              <a:buChar char="•"/>
            </a:pPr>
            <a:r>
              <a:rPr lang="en-US" dirty="0"/>
              <a:t>About BSMA</a:t>
            </a:r>
          </a:p>
          <a:p>
            <a:pPr marL="800100" lvl="1" indent="-342900" algn="l">
              <a:buFont typeface="Arial" panose="020B0604020202020204" pitchFamily="34" charset="0"/>
              <a:buChar char="•"/>
            </a:pPr>
            <a:r>
              <a:rPr lang="en-US" dirty="0"/>
              <a:t>Steering Committees &amp; Workstream Groups </a:t>
            </a:r>
          </a:p>
          <a:p>
            <a:pPr marL="800100" lvl="1" indent="-342900" algn="l">
              <a:buFont typeface="Arial" panose="020B0604020202020204" pitchFamily="34" charset="0"/>
              <a:buChar char="•"/>
            </a:pPr>
            <a:r>
              <a:rPr lang="en-US" dirty="0"/>
              <a:t>BSMA Website</a:t>
            </a:r>
          </a:p>
          <a:p>
            <a:pPr marL="800100" lvl="1" indent="-342900" algn="l">
              <a:buFont typeface="Arial" panose="020B0604020202020204" pitchFamily="34" charset="0"/>
              <a:buChar char="•"/>
            </a:pPr>
            <a:r>
              <a:rPr lang="en-US" dirty="0"/>
              <a:t>2026 Annual Conference</a:t>
            </a:r>
          </a:p>
          <a:p>
            <a:pPr marL="342900" indent="-342900" algn="l">
              <a:buFont typeface="Arial" panose="020B0604020202020204" pitchFamily="34" charset="0"/>
              <a:buChar char="•"/>
            </a:pPr>
            <a:r>
              <a:rPr lang="en-US" dirty="0"/>
              <a:t>Strategic Sourcing Steering Committee Charter Discussion</a:t>
            </a:r>
          </a:p>
          <a:p>
            <a:pPr marL="342900" indent="-342900" algn="l">
              <a:buFont typeface="Arial" panose="020B0604020202020204" pitchFamily="34" charset="0"/>
              <a:buChar char="•"/>
            </a:pPr>
            <a:r>
              <a:rPr lang="en-US" dirty="0"/>
              <a:t>Current Challenges of Sourcing and Procurement</a:t>
            </a:r>
          </a:p>
          <a:p>
            <a:pPr marL="342900" indent="-342900" algn="l">
              <a:buFont typeface="Arial" panose="020B0604020202020204" pitchFamily="34" charset="0"/>
              <a:buChar char="•"/>
            </a:pPr>
            <a:r>
              <a:rPr lang="en-US" dirty="0"/>
              <a:t>How Are You Impacting the Profitability of Your Company?</a:t>
            </a:r>
          </a:p>
          <a:p>
            <a:pPr marL="342900" indent="-342900" algn="l">
              <a:buFont typeface="Arial" panose="020B0604020202020204" pitchFamily="34" charset="0"/>
              <a:buChar char="•"/>
            </a:pPr>
            <a:r>
              <a:rPr lang="en-US" dirty="0"/>
              <a:t>Future Meeting Dates</a:t>
            </a:r>
          </a:p>
          <a:p>
            <a:pPr algn="l"/>
            <a:r>
              <a:rPr lang="en-US" dirty="0"/>
              <a:t> </a:t>
            </a:r>
          </a:p>
        </p:txBody>
      </p:sp>
      <p:sp>
        <p:nvSpPr>
          <p:cNvPr id="6" name="TextBox 5">
            <a:extLst>
              <a:ext uri="{FF2B5EF4-FFF2-40B4-BE49-F238E27FC236}">
                <a16:creationId xmlns:a16="http://schemas.microsoft.com/office/drawing/2014/main" id="{508174F7-ACFE-46D9-9F2D-E9BD1149948C}"/>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Strategic Sourcing</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December 4, 2025</a:t>
            </a:r>
            <a:endParaRPr lang="en-US" sz="1400" b="1" dirty="0"/>
          </a:p>
        </p:txBody>
      </p:sp>
    </p:spTree>
    <p:extLst>
      <p:ext uri="{BB962C8B-B14F-4D97-AF65-F5344CB8AC3E}">
        <p14:creationId xmlns:p14="http://schemas.microsoft.com/office/powerpoint/2010/main" val="16079377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23C549-FBCE-2C1E-E785-1F26A5B05F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6D91E8-F4A8-06B8-E3B1-EC16041F0D48}"/>
              </a:ext>
            </a:extLst>
          </p:cNvPr>
          <p:cNvSpPr>
            <a:spLocks noGrp="1"/>
          </p:cNvSpPr>
          <p:nvPr>
            <p:ph type="ctrTitle"/>
          </p:nvPr>
        </p:nvSpPr>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THE WAKE OF COVID 19 PANDEMIC</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830E6C62-5689-2917-7E27-994C95886B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4273618" cy="2526924"/>
          </a:xfrm>
          <a:prstGeom prst="rect">
            <a:avLst/>
          </a:prstGeom>
        </p:spPr>
      </p:pic>
      <p:sp>
        <p:nvSpPr>
          <p:cNvPr id="3" name="Subtitle 2">
            <a:extLst>
              <a:ext uri="{FF2B5EF4-FFF2-40B4-BE49-F238E27FC236}">
                <a16:creationId xmlns:a16="http://schemas.microsoft.com/office/drawing/2014/main" id="{492C1A14-F53B-2EA0-304F-53251D42292E}"/>
              </a:ext>
            </a:extLst>
          </p:cNvPr>
          <p:cNvSpPr>
            <a:spLocks noGrp="1"/>
          </p:cNvSpPr>
          <p:nvPr>
            <p:ph type="subTitle" idx="1"/>
          </p:nvPr>
        </p:nvSpPr>
        <p:spPr>
          <a:xfrm>
            <a:off x="798897" y="1570747"/>
            <a:ext cx="10327907" cy="4981516"/>
          </a:xfrm>
        </p:spPr>
        <p:txBody>
          <a:bodyPr>
            <a:normAutofit lnSpcReduction="10000"/>
          </a:bodyPr>
          <a:lstStyle/>
          <a:p>
            <a:r>
              <a:rPr lang="en-US" sz="3200" b="1" dirty="0"/>
              <a:t>BSMA Steering Committees</a:t>
            </a:r>
          </a:p>
          <a:p>
            <a:endParaRPr lang="en-US" dirty="0"/>
          </a:p>
          <a:p>
            <a:pPr marL="342900" indent="-342900" algn="l">
              <a:buFont typeface="Arial" panose="020B0604020202020204" pitchFamily="34" charset="0"/>
              <a:buChar char="•"/>
            </a:pPr>
            <a:r>
              <a:rPr lang="en-US" dirty="0"/>
              <a:t>Clinical Supply &amp; Operations  </a:t>
            </a:r>
          </a:p>
          <a:p>
            <a:pPr marL="800100" lvl="1" indent="-342900" algn="l">
              <a:buFont typeface="Arial" panose="020B0604020202020204" pitchFamily="34" charset="0"/>
              <a:buChar char="•"/>
            </a:pPr>
            <a:r>
              <a:rPr lang="en-US" dirty="0"/>
              <a:t>Also has Workstream Groups for Clinical Planning &amp; Operations, Technology, Logistics &amp; Trade Compliance, and Commercial Product Launch</a:t>
            </a:r>
          </a:p>
          <a:p>
            <a:pPr marL="342900" indent="-342900" algn="l">
              <a:buFont typeface="Arial" panose="020B0604020202020204" pitchFamily="34" charset="0"/>
              <a:buChar char="•"/>
            </a:pPr>
            <a:r>
              <a:rPr lang="en-US" dirty="0"/>
              <a:t>Cell &amp; Gene Therapy</a:t>
            </a:r>
          </a:p>
          <a:p>
            <a:pPr marL="342900" indent="-342900" algn="l">
              <a:buFont typeface="Arial" panose="020B0604020202020204" pitchFamily="34" charset="0"/>
              <a:buChar char="•"/>
            </a:pPr>
            <a:r>
              <a:rPr lang="en-US" dirty="0"/>
              <a:t>Digital Transformation (Commercial)</a:t>
            </a:r>
          </a:p>
          <a:p>
            <a:pPr marL="342900" indent="-342900" algn="l">
              <a:buFont typeface="Arial" panose="020B0604020202020204" pitchFamily="34" charset="0"/>
              <a:buChar char="•"/>
            </a:pPr>
            <a:r>
              <a:rPr lang="en-US" dirty="0"/>
              <a:t>Transportation &amp; Logistics (Commercial)</a:t>
            </a:r>
          </a:p>
          <a:p>
            <a:pPr marL="342900" indent="-342900" algn="l">
              <a:buFont typeface="Arial" panose="020B0604020202020204" pitchFamily="34" charset="0"/>
              <a:buChar char="•"/>
            </a:pPr>
            <a:r>
              <a:rPr lang="en-US" dirty="0"/>
              <a:t>Industry University Initiative</a:t>
            </a:r>
          </a:p>
          <a:p>
            <a:pPr marL="342900" indent="-342900" algn="l">
              <a:buFont typeface="Arial" panose="020B0604020202020204" pitchFamily="34" charset="0"/>
              <a:buChar char="•"/>
            </a:pPr>
            <a:r>
              <a:rPr lang="en-US" dirty="0">
                <a:solidFill>
                  <a:srgbClr val="FF0000"/>
                </a:solidFill>
              </a:rPr>
              <a:t>Strategic Sourcing (new)</a:t>
            </a:r>
          </a:p>
          <a:p>
            <a:pPr marL="800100" lvl="1" indent="-342900" algn="l">
              <a:buFont typeface="Arial" panose="020B0604020202020204" pitchFamily="34" charset="0"/>
              <a:buChar char="•"/>
            </a:pPr>
            <a:r>
              <a:rPr lang="en-US" dirty="0">
                <a:solidFill>
                  <a:srgbClr val="FF0000"/>
                </a:solidFill>
              </a:rPr>
              <a:t>Co-Chairs:  Shesh Sharma (</a:t>
            </a:r>
            <a:r>
              <a:rPr lang="en-US" dirty="0" err="1">
                <a:solidFill>
                  <a:srgbClr val="FF0000"/>
                </a:solidFill>
              </a:rPr>
              <a:t>InnoLynx</a:t>
            </a:r>
            <a:r>
              <a:rPr lang="en-US" dirty="0">
                <a:solidFill>
                  <a:srgbClr val="FF0000"/>
                </a:solidFill>
              </a:rPr>
              <a:t>), Christopher Jacks (Catalent), Keisha Mitchell (Gilead)</a:t>
            </a:r>
          </a:p>
          <a:p>
            <a:pPr marL="342900" indent="-342900" algn="l">
              <a:buFont typeface="Arial" panose="020B0604020202020204" pitchFamily="34" charset="0"/>
              <a:buChar char="•"/>
            </a:pPr>
            <a:r>
              <a:rPr lang="en-US" dirty="0"/>
              <a:t>Sustainability (</a:t>
            </a:r>
            <a:r>
              <a:rPr lang="en-US" i="1" dirty="0"/>
              <a:t>future</a:t>
            </a:r>
            <a:r>
              <a:rPr lang="en-US" dirty="0"/>
              <a:t>)</a:t>
            </a:r>
          </a:p>
          <a:p>
            <a:pPr marL="342900" marR="0" lvl="0" indent="-342900" algn="l">
              <a:spcBef>
                <a:spcPts val="0"/>
              </a:spcBef>
              <a:spcAft>
                <a:spcPts val="0"/>
              </a:spcAft>
              <a:buSzPts val="1000"/>
              <a:buFont typeface="Symbol" panose="05050102010706020507" pitchFamily="18" charset="2"/>
              <a:buChar char=""/>
              <a:tabLst>
                <a:tab pos="457200" algn="l"/>
              </a:tabLst>
            </a:pPr>
            <a:endParaRPr lang="en-US" dirty="0"/>
          </a:p>
          <a:p>
            <a:endParaRPr lang="en-US" dirty="0"/>
          </a:p>
        </p:txBody>
      </p:sp>
      <p:sp>
        <p:nvSpPr>
          <p:cNvPr id="6" name="TextBox 5">
            <a:extLst>
              <a:ext uri="{FF2B5EF4-FFF2-40B4-BE49-F238E27FC236}">
                <a16:creationId xmlns:a16="http://schemas.microsoft.com/office/drawing/2014/main" id="{1CB66A1C-CB9E-5E18-60FE-D86E41286202}"/>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Strategic Sourcing</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December 4, 2025</a:t>
            </a:r>
            <a:endParaRPr lang="en-US" sz="1400" b="1" dirty="0"/>
          </a:p>
        </p:txBody>
      </p:sp>
    </p:spTree>
    <p:extLst>
      <p:ext uri="{BB962C8B-B14F-4D97-AF65-F5344CB8AC3E}">
        <p14:creationId xmlns:p14="http://schemas.microsoft.com/office/powerpoint/2010/main" val="33675566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439B2-B34E-4D19-839E-22C5774B15A6}"/>
              </a:ext>
            </a:extLst>
          </p:cNvPr>
          <p:cNvSpPr>
            <a:spLocks noGrp="1"/>
          </p:cNvSpPr>
          <p:nvPr>
            <p:ph type="ctrTitle"/>
          </p:nvPr>
        </p:nvSpPr>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THE WAKE OF COVID 19 PANDEMIC</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E3842B46-B942-428F-935D-3CC8F181BC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081112" cy="2261982"/>
          </a:xfrm>
          <a:prstGeom prst="rect">
            <a:avLst/>
          </a:prstGeom>
        </p:spPr>
      </p:pic>
      <p:sp>
        <p:nvSpPr>
          <p:cNvPr id="3" name="Subtitle 2">
            <a:extLst>
              <a:ext uri="{FF2B5EF4-FFF2-40B4-BE49-F238E27FC236}">
                <a16:creationId xmlns:a16="http://schemas.microsoft.com/office/drawing/2014/main" id="{20BC1C51-651D-4058-B9B1-45056B1158A2}"/>
              </a:ext>
            </a:extLst>
          </p:cNvPr>
          <p:cNvSpPr>
            <a:spLocks noGrp="1"/>
          </p:cNvSpPr>
          <p:nvPr>
            <p:ph type="subTitle" idx="1"/>
          </p:nvPr>
        </p:nvSpPr>
        <p:spPr>
          <a:xfrm>
            <a:off x="1638066" y="1692425"/>
            <a:ext cx="8885949" cy="4848620"/>
          </a:xfrm>
        </p:spPr>
        <p:txBody>
          <a:bodyPr>
            <a:normAutofit/>
          </a:bodyPr>
          <a:lstStyle/>
          <a:p>
            <a:r>
              <a:rPr lang="en-US" sz="3200" b="1" dirty="0"/>
              <a:t>BSMA</a:t>
            </a:r>
            <a:r>
              <a:rPr lang="en-US" sz="3600" b="1" dirty="0"/>
              <a:t> </a:t>
            </a:r>
            <a:r>
              <a:rPr lang="en-US" sz="3200" b="1" dirty="0"/>
              <a:t>Website</a:t>
            </a:r>
          </a:p>
          <a:p>
            <a:pPr lvl="5" algn="l"/>
            <a:endParaRPr lang="en-US" sz="2000" dirty="0"/>
          </a:p>
          <a:p>
            <a:pPr lvl="2" algn="l"/>
            <a:r>
              <a:rPr lang="en-US" sz="2400" dirty="0"/>
              <a:t>Includes:</a:t>
            </a:r>
          </a:p>
          <a:p>
            <a:pPr marL="1257300" lvl="2" indent="-342900" algn="l">
              <a:buFont typeface="Arial" panose="020B0604020202020204" pitchFamily="34" charset="0"/>
              <a:buChar char="•"/>
            </a:pPr>
            <a:r>
              <a:rPr lang="en-US" sz="2400" dirty="0"/>
              <a:t>Steering Committee and Workstream Group information</a:t>
            </a:r>
          </a:p>
          <a:p>
            <a:pPr marL="1714500" lvl="3" indent="-342900" algn="l">
              <a:buFont typeface="Arial" panose="020B0604020202020204" pitchFamily="34" charset="0"/>
              <a:buChar char="•"/>
            </a:pPr>
            <a:r>
              <a:rPr lang="en-US" sz="2200" i="1" dirty="0"/>
              <a:t>Link to request </a:t>
            </a:r>
            <a:r>
              <a:rPr lang="en-US" sz="2200" b="1" i="1" dirty="0"/>
              <a:t>joining</a:t>
            </a:r>
            <a:r>
              <a:rPr lang="en-US" sz="2200" i="1" dirty="0"/>
              <a:t> a SC or Workstream Group</a:t>
            </a:r>
          </a:p>
          <a:p>
            <a:pPr marL="1257300" lvl="2" indent="-342900" algn="l">
              <a:buFont typeface="Arial" panose="020B0604020202020204" pitchFamily="34" charset="0"/>
              <a:buChar char="•"/>
            </a:pPr>
            <a:r>
              <a:rPr lang="en-US" sz="2400" dirty="0"/>
              <a:t>Dates for upcoming Steering Committee Meetings, Workstream Group Meetings, Webinars and Conferences</a:t>
            </a:r>
          </a:p>
          <a:p>
            <a:pPr marL="1714500" lvl="3" indent="-342900" algn="l">
              <a:buFont typeface="Arial" panose="020B0604020202020204" pitchFamily="34" charset="0"/>
              <a:buChar char="•"/>
            </a:pPr>
            <a:r>
              <a:rPr lang="en-US" sz="2200" b="1" i="1" dirty="0"/>
              <a:t>Registration</a:t>
            </a:r>
            <a:r>
              <a:rPr lang="en-US" sz="2200" i="1" dirty="0"/>
              <a:t> link for meetings, webinars and conferences</a:t>
            </a:r>
          </a:p>
          <a:p>
            <a:pPr marL="1257300" lvl="2" indent="-342900" algn="l">
              <a:buFont typeface="Arial" panose="020B0604020202020204" pitchFamily="34" charset="0"/>
              <a:buChar char="•"/>
            </a:pPr>
            <a:endParaRPr lang="en-US" sz="2400" dirty="0"/>
          </a:p>
          <a:p>
            <a:pPr marL="1257300" lvl="2" indent="-342900" algn="l">
              <a:buFont typeface="Arial" panose="020B0604020202020204" pitchFamily="34" charset="0"/>
              <a:buChar char="•"/>
            </a:pPr>
            <a:r>
              <a:rPr lang="en-US" sz="2400" dirty="0"/>
              <a:t>Meeting and Webinar slides and recordings</a:t>
            </a:r>
          </a:p>
          <a:p>
            <a:pPr lvl="2" algn="l"/>
            <a:endParaRPr lang="en-US" sz="1600" u="sng" dirty="0">
              <a:solidFill>
                <a:srgbClr val="000000"/>
              </a:solidFill>
              <a:latin typeface="Verdana" panose="020B0604030504040204" pitchFamily="34" charset="0"/>
              <a:ea typeface="Times New Roman" panose="02020603050405020304" pitchFamily="18" charset="0"/>
              <a:cs typeface="Calibri" panose="020F0502020204030204" pitchFamily="34" charset="0"/>
            </a:endParaRPr>
          </a:p>
          <a:p>
            <a:pPr lvl="2" algn="l"/>
            <a:r>
              <a:rPr lang="en-US" sz="2400" dirty="0">
                <a:hlinkClick r:id="rId3"/>
              </a:rPr>
              <a:t>https://biosupplyalliance.com/</a:t>
            </a:r>
            <a:r>
              <a:rPr lang="en-US" sz="2400" dirty="0"/>
              <a:t> </a:t>
            </a:r>
          </a:p>
          <a:p>
            <a:pPr lvl="2" algn="l"/>
            <a:endParaRPr lang="en-US" sz="2400" dirty="0">
              <a:solidFill>
                <a:srgbClr val="FF0000"/>
              </a:solidFill>
            </a:endParaRPr>
          </a:p>
          <a:p>
            <a:pPr lvl="1" algn="l"/>
            <a:endParaRPr lang="en-US" sz="2800" dirty="0"/>
          </a:p>
          <a:p>
            <a:endParaRPr lang="en-US" dirty="0"/>
          </a:p>
        </p:txBody>
      </p:sp>
      <p:sp>
        <p:nvSpPr>
          <p:cNvPr id="6" name="TextBox 5">
            <a:extLst>
              <a:ext uri="{FF2B5EF4-FFF2-40B4-BE49-F238E27FC236}">
                <a16:creationId xmlns:a16="http://schemas.microsoft.com/office/drawing/2014/main" id="{508174F7-ACFE-46D9-9F2D-E9BD1149948C}"/>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Strategic Sourcing</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December 4, 2025</a:t>
            </a:r>
            <a:endParaRPr lang="en-US" sz="1400" b="1" dirty="0"/>
          </a:p>
        </p:txBody>
      </p:sp>
    </p:spTree>
    <p:extLst>
      <p:ext uri="{BB962C8B-B14F-4D97-AF65-F5344CB8AC3E}">
        <p14:creationId xmlns:p14="http://schemas.microsoft.com/office/powerpoint/2010/main" val="38476873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81D1E-D87C-DE6D-C4DE-4792B3B2B1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A4CDA0-A917-90EA-C08B-5338760CBE38}"/>
              </a:ext>
            </a:extLst>
          </p:cNvPr>
          <p:cNvSpPr>
            <a:spLocks noGrp="1"/>
          </p:cNvSpPr>
          <p:nvPr>
            <p:ph type="ctrTitle"/>
          </p:nvPr>
        </p:nvSpPr>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THE WAKE OF COVID 19 PANDEMIC</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67EFB606-6514-9118-9244-6DC29CC930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413"/>
            <a:ext cx="4610502" cy="2452015"/>
          </a:xfrm>
          <a:prstGeom prst="rect">
            <a:avLst/>
          </a:prstGeom>
        </p:spPr>
      </p:pic>
      <p:sp>
        <p:nvSpPr>
          <p:cNvPr id="3" name="Subtitle 2">
            <a:extLst>
              <a:ext uri="{FF2B5EF4-FFF2-40B4-BE49-F238E27FC236}">
                <a16:creationId xmlns:a16="http://schemas.microsoft.com/office/drawing/2014/main" id="{22C11137-EA6C-5CBA-3181-8034AD5689E4}"/>
              </a:ext>
            </a:extLst>
          </p:cNvPr>
          <p:cNvSpPr>
            <a:spLocks noGrp="1"/>
          </p:cNvSpPr>
          <p:nvPr>
            <p:ph type="subTitle" idx="1"/>
          </p:nvPr>
        </p:nvSpPr>
        <p:spPr>
          <a:xfrm>
            <a:off x="910590" y="1495041"/>
            <a:ext cx="10370820" cy="5097580"/>
          </a:xfrm>
        </p:spPr>
        <p:txBody>
          <a:bodyPr>
            <a:normAutofit/>
          </a:bodyPr>
          <a:lstStyle/>
          <a:p>
            <a:pPr>
              <a:lnSpc>
                <a:spcPct val="100000"/>
              </a:lnSpc>
            </a:pPr>
            <a:r>
              <a:rPr lang="en-US" sz="3200" b="1" dirty="0"/>
              <a:t>2026 BSMA Annual Conference </a:t>
            </a:r>
          </a:p>
          <a:p>
            <a:pPr>
              <a:lnSpc>
                <a:spcPct val="100000"/>
              </a:lnSpc>
            </a:pPr>
            <a:r>
              <a:rPr lang="en-US" sz="2800" b="1" dirty="0"/>
              <a:t>March </a:t>
            </a:r>
            <a:r>
              <a:rPr lang="en-US" sz="2800" b="1" dirty="0">
                <a:solidFill>
                  <a:srgbClr val="FF0000"/>
                </a:solidFill>
              </a:rPr>
              <a:t>17</a:t>
            </a:r>
            <a:r>
              <a:rPr lang="en-US" sz="2800" b="1" dirty="0"/>
              <a:t>, 18 &amp; 19, 2026 at Crowne Plaza Hotel, Foster City, CA </a:t>
            </a:r>
          </a:p>
          <a:p>
            <a:pPr algn="l"/>
            <a:endParaRPr lang="en-US" dirty="0"/>
          </a:p>
          <a:p>
            <a:pPr algn="l"/>
            <a:r>
              <a:rPr lang="en-US" sz="2000" dirty="0"/>
              <a:t> 		</a:t>
            </a:r>
            <a:endParaRPr lang="en-US" dirty="0"/>
          </a:p>
          <a:p>
            <a:pPr algn="l"/>
            <a:endParaRPr lang="en-US" dirty="0"/>
          </a:p>
          <a:p>
            <a:pPr algn="l"/>
            <a:endParaRPr lang="en-US" dirty="0"/>
          </a:p>
          <a:p>
            <a:pPr algn="l">
              <a:lnSpc>
                <a:spcPct val="150000"/>
              </a:lnSpc>
            </a:pPr>
            <a:r>
              <a:rPr lang="en-US" dirty="0"/>
              <a:t>2 Days for Plenary Sessions and Panel Discussions (</a:t>
            </a:r>
            <a:r>
              <a:rPr lang="en-US" sz="1700" dirty="0"/>
              <a:t>incl. topics from this Steering Committee)  </a:t>
            </a:r>
            <a:r>
              <a:rPr lang="en-US" sz="2400" b="1" dirty="0">
                <a:solidFill>
                  <a:srgbClr val="FF0000"/>
                </a:solidFill>
              </a:rPr>
              <a:t>3</a:t>
            </a:r>
            <a:r>
              <a:rPr lang="en-US" sz="2400" b="1" baseline="30000" dirty="0">
                <a:solidFill>
                  <a:srgbClr val="FF0000"/>
                </a:solidFill>
              </a:rPr>
              <a:t>rd</a:t>
            </a:r>
            <a:r>
              <a:rPr lang="en-US" sz="2400" b="1" dirty="0">
                <a:solidFill>
                  <a:srgbClr val="FF0000"/>
                </a:solidFill>
              </a:rPr>
              <a:t> Day for Workshops</a:t>
            </a:r>
            <a:r>
              <a:rPr lang="en-US" b="1" dirty="0">
                <a:solidFill>
                  <a:srgbClr val="FF0000"/>
                </a:solidFill>
              </a:rPr>
              <a:t> (March 17)</a:t>
            </a:r>
            <a:endParaRPr lang="en-US" sz="2400" b="1" dirty="0">
              <a:solidFill>
                <a:srgbClr val="FF0000"/>
              </a:solidFill>
            </a:endParaRPr>
          </a:p>
        </p:txBody>
      </p:sp>
      <p:sp>
        <p:nvSpPr>
          <p:cNvPr id="6" name="TextBox 5">
            <a:extLst>
              <a:ext uri="{FF2B5EF4-FFF2-40B4-BE49-F238E27FC236}">
                <a16:creationId xmlns:a16="http://schemas.microsoft.com/office/drawing/2014/main" id="{29096A31-7B0A-DC39-1BEF-F5028976A87E}"/>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Strategic Sourcing</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December 4, 2025</a:t>
            </a:r>
            <a:endParaRPr lang="en-US" sz="1400" b="1" dirty="0"/>
          </a:p>
        </p:txBody>
      </p:sp>
      <p:pic>
        <p:nvPicPr>
          <p:cNvPr id="7" name="Picture 6">
            <a:extLst>
              <a:ext uri="{FF2B5EF4-FFF2-40B4-BE49-F238E27FC236}">
                <a16:creationId xmlns:a16="http://schemas.microsoft.com/office/drawing/2014/main" id="{AE2E0781-D3EC-1A4C-CBC0-B67314D9CFED}"/>
              </a:ext>
            </a:extLst>
          </p:cNvPr>
          <p:cNvPicPr>
            <a:picLocks noChangeAspect="1"/>
          </p:cNvPicPr>
          <p:nvPr/>
        </p:nvPicPr>
        <p:blipFill>
          <a:blip r:embed="rId3"/>
          <a:stretch>
            <a:fillRect/>
          </a:stretch>
        </p:blipFill>
        <p:spPr>
          <a:xfrm>
            <a:off x="2521820" y="2941012"/>
            <a:ext cx="7777212" cy="1178599"/>
          </a:xfrm>
          <a:prstGeom prst="rect">
            <a:avLst/>
          </a:prstGeom>
        </p:spPr>
      </p:pic>
    </p:spTree>
    <p:extLst>
      <p:ext uri="{BB962C8B-B14F-4D97-AF65-F5344CB8AC3E}">
        <p14:creationId xmlns:p14="http://schemas.microsoft.com/office/powerpoint/2010/main" val="2425959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E79DF-EBDE-9C3D-52C8-B7B1461CF3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87BC70-C3BB-31C2-51D7-B95E23E6164E}"/>
              </a:ext>
            </a:extLst>
          </p:cNvPr>
          <p:cNvSpPr>
            <a:spLocks noGrp="1"/>
          </p:cNvSpPr>
          <p:nvPr>
            <p:ph type="ctrTitle"/>
          </p:nvPr>
        </p:nvSpPr>
        <p:spPr>
          <a:xfrm>
            <a:off x="1524000" y="1122363"/>
            <a:ext cx="9144000" cy="5290256"/>
          </a:xfrm>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THE WAKE OF COVID 19 PANDEMIC</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C737A09C-A906-580D-3C70-352AA520AC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413"/>
            <a:ext cx="4610502" cy="2452015"/>
          </a:xfrm>
          <a:prstGeom prst="rect">
            <a:avLst/>
          </a:prstGeom>
        </p:spPr>
      </p:pic>
      <p:sp>
        <p:nvSpPr>
          <p:cNvPr id="3" name="Subtitle 2">
            <a:extLst>
              <a:ext uri="{FF2B5EF4-FFF2-40B4-BE49-F238E27FC236}">
                <a16:creationId xmlns:a16="http://schemas.microsoft.com/office/drawing/2014/main" id="{18F61914-3EB2-2F94-B649-3A7D52FD6DBC}"/>
              </a:ext>
            </a:extLst>
          </p:cNvPr>
          <p:cNvSpPr>
            <a:spLocks noGrp="1"/>
          </p:cNvSpPr>
          <p:nvPr>
            <p:ph type="subTitle" idx="1"/>
          </p:nvPr>
        </p:nvSpPr>
        <p:spPr>
          <a:xfrm>
            <a:off x="937260" y="1365908"/>
            <a:ext cx="10370820" cy="5648949"/>
          </a:xfrm>
        </p:spPr>
        <p:txBody>
          <a:bodyPr>
            <a:normAutofit fontScale="62500" lnSpcReduction="20000"/>
          </a:bodyPr>
          <a:lstStyle/>
          <a:p>
            <a:r>
              <a:rPr lang="en-US" sz="5100" b="1" dirty="0"/>
              <a:t>Charter</a:t>
            </a:r>
          </a:p>
          <a:p>
            <a:endParaRPr lang="en-US" sz="3200" b="1" dirty="0"/>
          </a:p>
          <a:p>
            <a:pPr marL="342900" lvl="0" indent="-342900" algn="l">
              <a:buFont typeface="Arial" panose="020B0604020202020204" pitchFamily="34" charset="0"/>
              <a:buChar char="•"/>
            </a:pPr>
            <a:r>
              <a:rPr lang="en-US" sz="3200" dirty="0"/>
              <a:t>Identify and share industry best practices in strategic sourcing aligned with supply chain needs, capabilities, and services. Collaborate to establish new ones</a:t>
            </a:r>
          </a:p>
          <a:p>
            <a:pPr marL="342900" lvl="0" indent="-342900" algn="l">
              <a:buFont typeface="Arial" panose="020B0604020202020204" pitchFamily="34" charset="0"/>
              <a:buChar char="•"/>
            </a:pPr>
            <a:r>
              <a:rPr lang="en-US" sz="3200" dirty="0"/>
              <a:t>Drive innovation in sourcing processes, systems, technologies, and research. Champion AI Procurement Transformation.</a:t>
            </a:r>
          </a:p>
          <a:p>
            <a:pPr marL="342900" lvl="0" indent="-342900" algn="l">
              <a:buFont typeface="Arial" panose="020B0604020202020204" pitchFamily="34" charset="0"/>
              <a:buChar char="•"/>
            </a:pPr>
            <a:r>
              <a:rPr lang="en-US" sz="3200" dirty="0"/>
              <a:t>Create a collaborative platform for procurement professionals to exchange knowledge, advance skills, and optimize sourcing strategies.</a:t>
            </a:r>
          </a:p>
          <a:p>
            <a:pPr marL="342900" lvl="0" indent="-342900" algn="l">
              <a:buFont typeface="Arial" panose="020B0604020202020204" pitchFamily="34" charset="0"/>
              <a:buChar char="•"/>
            </a:pPr>
            <a:r>
              <a:rPr lang="en-US" sz="3200" dirty="0"/>
              <a:t>Identify ways to achieve spend management while ensuring quality, improving efficiency, service delivery, and mitigate risks.</a:t>
            </a:r>
          </a:p>
          <a:p>
            <a:pPr marL="342900" lvl="0" indent="-342900" algn="l">
              <a:buFont typeface="Arial" panose="020B0604020202020204" pitchFamily="34" charset="0"/>
              <a:buChar char="•"/>
            </a:pPr>
            <a:r>
              <a:rPr lang="en-US" sz="3200" dirty="0"/>
              <a:t>Ensure the realization of supplier diversity, risk mitigation, security, and sustainability of the environment.</a:t>
            </a:r>
          </a:p>
          <a:p>
            <a:pPr marL="342900" lvl="0" indent="-342900" algn="l">
              <a:buFont typeface="Arial" panose="020B0604020202020204" pitchFamily="34" charset="0"/>
              <a:buChar char="•"/>
            </a:pPr>
            <a:r>
              <a:rPr lang="en-US" sz="3200" dirty="0"/>
              <a:t>Develop an adaptable value proposition for Procurement as a critical business function, thereby bolstering careers in the space. </a:t>
            </a:r>
          </a:p>
          <a:p>
            <a:pPr marL="342900" lvl="0" indent="-342900" algn="l">
              <a:buFont typeface="Arial" panose="020B0604020202020204" pitchFamily="34" charset="0"/>
              <a:buChar char="•"/>
            </a:pPr>
            <a:r>
              <a:rPr lang="en-US" sz="3200" dirty="0"/>
              <a:t>Adopt proven sourcing models from leading-edge industries, such as Hi-Tech.</a:t>
            </a:r>
          </a:p>
          <a:p>
            <a:pPr marL="342900" lvl="0" indent="-342900" algn="l">
              <a:buFont typeface="Arial" panose="020B0604020202020204" pitchFamily="34" charset="0"/>
              <a:buChar char="•"/>
            </a:pPr>
            <a:r>
              <a:rPr lang="en-US" sz="3200" dirty="0"/>
              <a:t>Explore the establishment of a Group Purchasing Organization (GPO) to enable small and mid-sized companies to benefit from consolidation of purchase volumes.</a:t>
            </a:r>
          </a:p>
          <a:p>
            <a:pPr marL="342900" indent="-342900" algn="l">
              <a:buFont typeface="Arial" panose="020B0604020202020204" pitchFamily="34" charset="0"/>
              <a:buChar char="•"/>
            </a:pPr>
            <a:endParaRPr lang="en-US" dirty="0"/>
          </a:p>
          <a:p>
            <a:pPr algn="l"/>
            <a:r>
              <a:rPr lang="en-US" dirty="0"/>
              <a:t> </a:t>
            </a:r>
          </a:p>
        </p:txBody>
      </p:sp>
      <p:sp>
        <p:nvSpPr>
          <p:cNvPr id="6" name="TextBox 5">
            <a:extLst>
              <a:ext uri="{FF2B5EF4-FFF2-40B4-BE49-F238E27FC236}">
                <a16:creationId xmlns:a16="http://schemas.microsoft.com/office/drawing/2014/main" id="{5676B03A-319E-B946-1FF3-5987FDF936DB}"/>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Strategic Sourcing</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December 4, 2025</a:t>
            </a:r>
            <a:endParaRPr lang="en-US" sz="1400" b="1" dirty="0"/>
          </a:p>
        </p:txBody>
      </p:sp>
    </p:spTree>
    <p:extLst>
      <p:ext uri="{BB962C8B-B14F-4D97-AF65-F5344CB8AC3E}">
        <p14:creationId xmlns:p14="http://schemas.microsoft.com/office/powerpoint/2010/main" val="12428915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C09FC0-00FA-066D-9746-34CA52AAE7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5CB6AB-E704-7C45-DCF1-F35A32787646}"/>
              </a:ext>
            </a:extLst>
          </p:cNvPr>
          <p:cNvSpPr>
            <a:spLocks noGrp="1"/>
          </p:cNvSpPr>
          <p:nvPr>
            <p:ph type="ctrTitle"/>
          </p:nvPr>
        </p:nvSpPr>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THE WAKE OF COVID 19 PANDEMIC</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ED612CD4-C61C-7DB0-6A6A-541672735B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413"/>
            <a:ext cx="4610502" cy="2452015"/>
          </a:xfrm>
          <a:prstGeom prst="rect">
            <a:avLst/>
          </a:prstGeom>
        </p:spPr>
      </p:pic>
      <p:sp>
        <p:nvSpPr>
          <p:cNvPr id="3" name="Subtitle 2">
            <a:extLst>
              <a:ext uri="{FF2B5EF4-FFF2-40B4-BE49-F238E27FC236}">
                <a16:creationId xmlns:a16="http://schemas.microsoft.com/office/drawing/2014/main" id="{DEFA6902-5661-4315-CCAB-52FA4CB5005A}"/>
              </a:ext>
            </a:extLst>
          </p:cNvPr>
          <p:cNvSpPr>
            <a:spLocks noGrp="1"/>
          </p:cNvSpPr>
          <p:nvPr>
            <p:ph type="subTitle" idx="1"/>
          </p:nvPr>
        </p:nvSpPr>
        <p:spPr>
          <a:xfrm>
            <a:off x="937260" y="1829200"/>
            <a:ext cx="10370820" cy="4729075"/>
          </a:xfrm>
        </p:spPr>
        <p:txBody>
          <a:bodyPr>
            <a:normAutofit/>
          </a:bodyPr>
          <a:lstStyle/>
          <a:p>
            <a:r>
              <a:rPr lang="en-US" sz="3200" b="1" dirty="0"/>
              <a:t>Group Discussion</a:t>
            </a:r>
          </a:p>
          <a:p>
            <a:pPr marL="342900" indent="-342900" algn="l">
              <a:buFont typeface="Arial" panose="020B0604020202020204" pitchFamily="34" charset="0"/>
              <a:buChar char="•"/>
            </a:pPr>
            <a:endParaRPr lang="en-US" dirty="0"/>
          </a:p>
          <a:p>
            <a:pPr marL="342900" indent="-342900" algn="l">
              <a:buFont typeface="Arial" panose="020B0604020202020204" pitchFamily="34" charset="0"/>
              <a:buChar char="•"/>
            </a:pPr>
            <a:r>
              <a:rPr lang="en-US" dirty="0"/>
              <a:t>Current Challenges of Sourcing and Procurement</a:t>
            </a:r>
          </a:p>
          <a:p>
            <a:pPr marL="342900" indent="-342900" algn="l">
              <a:buFont typeface="Arial" panose="020B0604020202020204" pitchFamily="34" charset="0"/>
              <a:buChar char="•"/>
            </a:pPr>
            <a:endParaRPr lang="en-US" dirty="0"/>
          </a:p>
          <a:p>
            <a:pPr marL="342900" indent="-342900" algn="l">
              <a:buFont typeface="Arial" panose="020B0604020202020204" pitchFamily="34" charset="0"/>
              <a:buChar char="•"/>
            </a:pPr>
            <a:r>
              <a:rPr lang="en-US" dirty="0"/>
              <a:t>How Are You Impacting the Profitability of Your Company?</a:t>
            </a:r>
          </a:p>
          <a:p>
            <a:pPr algn="l"/>
            <a:r>
              <a:rPr lang="en-US" dirty="0"/>
              <a:t> </a:t>
            </a:r>
          </a:p>
        </p:txBody>
      </p:sp>
      <p:sp>
        <p:nvSpPr>
          <p:cNvPr id="6" name="TextBox 5">
            <a:extLst>
              <a:ext uri="{FF2B5EF4-FFF2-40B4-BE49-F238E27FC236}">
                <a16:creationId xmlns:a16="http://schemas.microsoft.com/office/drawing/2014/main" id="{BB2F4D7D-A55A-EE4C-A032-EACAF18533D9}"/>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Strategic Sourcing</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December 4, 2025</a:t>
            </a:r>
            <a:endParaRPr lang="en-US" sz="1400" b="1" dirty="0"/>
          </a:p>
        </p:txBody>
      </p:sp>
    </p:spTree>
    <p:extLst>
      <p:ext uri="{BB962C8B-B14F-4D97-AF65-F5344CB8AC3E}">
        <p14:creationId xmlns:p14="http://schemas.microsoft.com/office/powerpoint/2010/main" val="141233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041E91-43A1-A25B-73F9-46E36DE612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FF3FD6-D8E3-B016-144A-E2E09C0DFFCD}"/>
              </a:ext>
            </a:extLst>
          </p:cNvPr>
          <p:cNvSpPr>
            <a:spLocks noGrp="1"/>
          </p:cNvSpPr>
          <p:nvPr>
            <p:ph type="ctrTitle"/>
          </p:nvPr>
        </p:nvSpPr>
        <p:spPr>
          <a:xfrm>
            <a:off x="1524000" y="1122362"/>
            <a:ext cx="9144000" cy="4167693"/>
          </a:xfrm>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Ba</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6B1BE3AB-575D-B456-56BD-9368E2DA61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77" y="0"/>
            <a:ext cx="4004109" cy="2389600"/>
          </a:xfrm>
          <a:prstGeom prst="rect">
            <a:avLst/>
          </a:prstGeom>
        </p:spPr>
      </p:pic>
      <p:sp>
        <p:nvSpPr>
          <p:cNvPr id="3" name="Subtitle 2">
            <a:extLst>
              <a:ext uri="{FF2B5EF4-FFF2-40B4-BE49-F238E27FC236}">
                <a16:creationId xmlns:a16="http://schemas.microsoft.com/office/drawing/2014/main" id="{F221EA6D-4CE3-663E-637D-77EC81F8544B}"/>
              </a:ext>
            </a:extLst>
          </p:cNvPr>
          <p:cNvSpPr>
            <a:spLocks noGrp="1"/>
          </p:cNvSpPr>
          <p:nvPr>
            <p:ph type="subTitle" idx="1"/>
          </p:nvPr>
        </p:nvSpPr>
        <p:spPr>
          <a:xfrm>
            <a:off x="259882" y="2238104"/>
            <a:ext cx="11704319" cy="3497534"/>
          </a:xfrm>
        </p:spPr>
        <p:txBody>
          <a:bodyPr>
            <a:normAutofit/>
          </a:bodyPr>
          <a:lstStyle/>
          <a:p>
            <a:r>
              <a:rPr lang="en-US" sz="3200" b="1" dirty="0"/>
              <a:t>Upcoming Strategic Sourcing Steering Committee Meetings</a:t>
            </a:r>
            <a:endParaRPr lang="en-US" sz="3200" dirty="0"/>
          </a:p>
          <a:p>
            <a:r>
              <a:rPr lang="en-US" sz="2800" dirty="0"/>
              <a:t>Every 2 months at 8 am PT</a:t>
            </a:r>
          </a:p>
          <a:p>
            <a:endParaRPr lang="en-US" sz="2800" dirty="0"/>
          </a:p>
          <a:p>
            <a:pPr marL="3543300" lvl="7" indent="-342900" algn="l">
              <a:buFont typeface="Arial" panose="020B0604020202020204" pitchFamily="34" charset="0"/>
              <a:buChar char="•"/>
            </a:pPr>
            <a:r>
              <a:rPr lang="en-US" sz="2400" dirty="0">
                <a:solidFill>
                  <a:srgbClr val="7030A0"/>
                </a:solidFill>
              </a:rPr>
              <a:t>October 1, 2025 @ 8 am PT</a:t>
            </a:r>
          </a:p>
          <a:p>
            <a:pPr marL="3543300" lvl="7" indent="-342900" algn="l">
              <a:buFont typeface="Arial" panose="020B0604020202020204" pitchFamily="34" charset="0"/>
              <a:buChar char="•"/>
            </a:pPr>
            <a:r>
              <a:rPr lang="en-US" sz="2400" dirty="0">
                <a:solidFill>
                  <a:srgbClr val="7030A0"/>
                </a:solidFill>
              </a:rPr>
              <a:t>December 4, 2025 @ 8 am </a:t>
            </a:r>
            <a:r>
              <a:rPr lang="en-US" sz="2400">
                <a:solidFill>
                  <a:srgbClr val="7030A0"/>
                </a:solidFill>
              </a:rPr>
              <a:t>PT </a:t>
            </a:r>
            <a:endParaRPr lang="en-US" sz="2400" dirty="0">
              <a:solidFill>
                <a:srgbClr val="7030A0"/>
              </a:solidFill>
            </a:endParaRPr>
          </a:p>
          <a:p>
            <a:pPr marL="3543300" lvl="7" indent="-342900" algn="l">
              <a:buFont typeface="Arial" panose="020B0604020202020204" pitchFamily="34" charset="0"/>
              <a:buChar char="•"/>
            </a:pPr>
            <a:r>
              <a:rPr lang="en-US" sz="2400" dirty="0">
                <a:solidFill>
                  <a:srgbClr val="FF0000"/>
                </a:solidFill>
              </a:rPr>
              <a:t>February 12, 2026 @ 8 am PT  </a:t>
            </a:r>
          </a:p>
          <a:p>
            <a:endParaRPr lang="en-US" dirty="0"/>
          </a:p>
        </p:txBody>
      </p:sp>
      <p:sp>
        <p:nvSpPr>
          <p:cNvPr id="6" name="TextBox 5">
            <a:extLst>
              <a:ext uri="{FF2B5EF4-FFF2-40B4-BE49-F238E27FC236}">
                <a16:creationId xmlns:a16="http://schemas.microsoft.com/office/drawing/2014/main" id="{95DDE636-3FC8-4E7E-0B62-17D3EAA21B40}"/>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Strategic Sourcing</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December 4, 2025</a:t>
            </a:r>
            <a:endParaRPr lang="en-US" sz="1400" b="1" dirty="0"/>
          </a:p>
        </p:txBody>
      </p:sp>
    </p:spTree>
    <p:extLst>
      <p:ext uri="{BB962C8B-B14F-4D97-AF65-F5344CB8AC3E}">
        <p14:creationId xmlns:p14="http://schemas.microsoft.com/office/powerpoint/2010/main" val="37803506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439B2-B34E-4D19-839E-22C5774B15A6}"/>
              </a:ext>
            </a:extLst>
          </p:cNvPr>
          <p:cNvSpPr>
            <a:spLocks noGrp="1"/>
          </p:cNvSpPr>
          <p:nvPr>
            <p:ph type="ctrTitle"/>
          </p:nvPr>
        </p:nvSpPr>
        <p:spPr>
          <a:xfrm>
            <a:off x="1524000" y="1122362"/>
            <a:ext cx="9144000" cy="4167693"/>
          </a:xfrm>
        </p:spPr>
        <p:txBody>
          <a:bodyPr>
            <a:normAutofit/>
          </a:bodyPr>
          <a:lstStyle/>
          <a:p>
            <a:pPr marL="0" marR="0">
              <a:spcBef>
                <a:spcPts val="0"/>
              </a:spcBef>
              <a:spcAft>
                <a:spcPts val="0"/>
              </a:spcAft>
            </a:pP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GLOBAL LEADERS ADDRESS BUILDING THE NEXT GEN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SUPPLY CHAIN OF LIFE SCIENCES </a:t>
            </a:r>
            <a:br>
              <a:rPr lang="en-US" sz="1800" dirty="0">
                <a:effectLst/>
                <a:latin typeface="Calibri" panose="020F0502020204030204" pitchFamily="34" charset="0"/>
                <a:ea typeface="Calibri" panose="020F0502020204030204" pitchFamily="34" charset="0"/>
              </a:rPr>
            </a:br>
            <a:r>
              <a:rPr lang="en-US" sz="1800" b="1" dirty="0">
                <a:solidFill>
                  <a:srgbClr val="FFFFFF"/>
                </a:solidFill>
                <a:effectLst/>
                <a:latin typeface="Georgia" panose="02040502050405020303" pitchFamily="18" charset="0"/>
                <a:ea typeface="Times New Roman" panose="02020603050405020304" pitchFamily="18" charset="0"/>
                <a:cs typeface="Arial" panose="020B0604020202020204" pitchFamily="34" charset="0"/>
              </a:rPr>
              <a:t>IN Ba</a:t>
            </a:r>
            <a:endParaRPr lang="en-US" sz="1400" dirty="0">
              <a:latin typeface="Georgia" panose="02040502050405020303" pitchFamily="18" charset="0"/>
            </a:endParaRPr>
          </a:p>
        </p:txBody>
      </p:sp>
      <p:pic>
        <p:nvPicPr>
          <p:cNvPr id="5" name="Picture 4" descr="Logo, company name&#10;&#10;Description automatically generated">
            <a:extLst>
              <a:ext uri="{FF2B5EF4-FFF2-40B4-BE49-F238E27FC236}">
                <a16:creationId xmlns:a16="http://schemas.microsoft.com/office/drawing/2014/main" id="{E3842B46-B942-428F-935D-3CC8F181BC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4389120" cy="2571083"/>
          </a:xfrm>
          <a:prstGeom prst="rect">
            <a:avLst/>
          </a:prstGeom>
        </p:spPr>
      </p:pic>
      <p:sp>
        <p:nvSpPr>
          <p:cNvPr id="3" name="Subtitle 2">
            <a:extLst>
              <a:ext uri="{FF2B5EF4-FFF2-40B4-BE49-F238E27FC236}">
                <a16:creationId xmlns:a16="http://schemas.microsoft.com/office/drawing/2014/main" id="{20BC1C51-651D-4058-B9B1-45056B1158A2}"/>
              </a:ext>
            </a:extLst>
          </p:cNvPr>
          <p:cNvSpPr>
            <a:spLocks noGrp="1"/>
          </p:cNvSpPr>
          <p:nvPr>
            <p:ph type="subTitle" idx="1"/>
          </p:nvPr>
        </p:nvSpPr>
        <p:spPr>
          <a:xfrm>
            <a:off x="1524000" y="3204442"/>
            <a:ext cx="9144000" cy="1719837"/>
          </a:xfrm>
        </p:spPr>
        <p:txBody>
          <a:bodyPr/>
          <a:lstStyle/>
          <a:p>
            <a:r>
              <a:rPr lang="en-US" sz="3600" b="1" dirty="0"/>
              <a:t>Back-Up Slides</a:t>
            </a:r>
          </a:p>
          <a:p>
            <a:endParaRPr lang="en-US" dirty="0"/>
          </a:p>
        </p:txBody>
      </p:sp>
      <p:sp>
        <p:nvSpPr>
          <p:cNvPr id="6" name="TextBox 5">
            <a:extLst>
              <a:ext uri="{FF2B5EF4-FFF2-40B4-BE49-F238E27FC236}">
                <a16:creationId xmlns:a16="http://schemas.microsoft.com/office/drawing/2014/main" id="{508174F7-ACFE-46D9-9F2D-E9BD1149948C}"/>
              </a:ext>
            </a:extLst>
          </p:cNvPr>
          <p:cNvSpPr txBox="1"/>
          <p:nvPr/>
        </p:nvSpPr>
        <p:spPr>
          <a:xfrm>
            <a:off x="4958736" y="141525"/>
            <a:ext cx="7233264" cy="861774"/>
          </a:xfrm>
          <a:prstGeom prst="rect">
            <a:avLst/>
          </a:prstGeom>
          <a:noFill/>
        </p:spPr>
        <p:txBody>
          <a:bodyPr wrap="square" rtlCol="0">
            <a:spAutoFit/>
          </a:bodyPr>
          <a:lstStyle/>
          <a:p>
            <a:pPr algn="r"/>
            <a:r>
              <a:rPr lang="en-US" b="1" dirty="0">
                <a:latin typeface="Georgia" panose="02040502050405020303" pitchFamily="18" charset="0"/>
                <a:ea typeface="Times New Roman" panose="02020603050405020304" pitchFamily="18" charset="0"/>
                <a:cs typeface="Arial" panose="020B0604020202020204" pitchFamily="34" charset="0"/>
              </a:rPr>
              <a:t>Strategic Sourcing</a:t>
            </a:r>
          </a:p>
          <a:p>
            <a:pPr algn="r"/>
            <a:r>
              <a:rPr lang="en-US" b="1" dirty="0">
                <a:latin typeface="Georgia" panose="02040502050405020303" pitchFamily="18" charset="0"/>
                <a:ea typeface="Times New Roman" panose="02020603050405020304" pitchFamily="18" charset="0"/>
                <a:cs typeface="Arial" panose="020B0604020202020204" pitchFamily="34" charset="0"/>
              </a:rPr>
              <a:t>Steering Committee Meeting</a:t>
            </a:r>
          </a:p>
          <a:p>
            <a:pPr algn="r"/>
            <a:r>
              <a:rPr lang="en-US" sz="1400" b="1" dirty="0">
                <a:latin typeface="Georgia" panose="02040502050405020303" pitchFamily="18" charset="0"/>
                <a:cs typeface="Arial" panose="020B0604020202020204" pitchFamily="34" charset="0"/>
              </a:rPr>
              <a:t>December 4, 2025</a:t>
            </a:r>
            <a:endParaRPr lang="en-US" sz="1400" b="1" dirty="0"/>
          </a:p>
        </p:txBody>
      </p:sp>
    </p:spTree>
    <p:extLst>
      <p:ext uri="{BB962C8B-B14F-4D97-AF65-F5344CB8AC3E}">
        <p14:creationId xmlns:p14="http://schemas.microsoft.com/office/powerpoint/2010/main" val="33339475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3873</TotalTime>
  <Words>1389</Words>
  <Application>Microsoft Office PowerPoint</Application>
  <PresentationFormat>Widescreen</PresentationFormat>
  <Paragraphs>180</Paragraphs>
  <Slides>14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Aptos</vt:lpstr>
      <vt:lpstr>Arial</vt:lpstr>
      <vt:lpstr>Calibri</vt:lpstr>
      <vt:lpstr>Calibri Light</vt:lpstr>
      <vt:lpstr>Georgia</vt:lpstr>
      <vt:lpstr>Symbol</vt:lpstr>
      <vt:lpstr>Verdana</vt:lpstr>
      <vt:lpstr>Office Theme</vt:lpstr>
      <vt:lpstr>GLOBAL LEADERS ADDRESS BUILDING THE NEXT GEN  SUPPLY CHAIN OF LIFE SCI!ENCES  IN THE WAKE OF COVID 19 PANDEMIC</vt:lpstr>
      <vt:lpstr>GLOBAL LEADERS ADDRESS BUILDING THE NEXT GEN  SUPPLY CHAIN OF LIFE SCIENCES  IN THE WAKE OF COVID 19 PANDEMIC</vt:lpstr>
      <vt:lpstr>GLOBAL LEADERS ADDRESS BUILDING THE NEXT GEN  SUPPLY CHAIN OF LIFE SCIENCES  IN THE WAKE OF COVID 19 PANDEMIC</vt:lpstr>
      <vt:lpstr>GLOBAL LEADERS ADDRESS BUILDING THE NEXT GEN  SUPPLY CHAIN OF LIFE SCIENCES  IN THE WAKE OF COVID 19 PANDEMIC</vt:lpstr>
      <vt:lpstr>GLOBAL LEADERS ADDRESS BUILDING THE NEXT GEN  SUPPLY CHAIN OF LIFE SCIENCES  IN THE WAKE OF COVID 19 PANDEMIC</vt:lpstr>
      <vt:lpstr>GLOBAL LEADERS ADDRESS BUILDING THE NEXT GEN  SUPPLY CHAIN OF LIFE SCIENCES  IN THE WAKE OF COVID 19 PANDEMIC</vt:lpstr>
      <vt:lpstr>GLOBAL LEADERS ADDRESS BUILDING THE NEXT GEN  SUPPLY CHAIN OF LIFE SCIENCES  IN THE WAKE OF COVID 19 PANDEMIC</vt:lpstr>
      <vt:lpstr>GLOBAL LEADERS ADDRESS BUILDING THE NEXT GEN  SUPPLY CHAIN OF LIFE SCIENCES  IN Ba</vt:lpstr>
      <vt:lpstr>GLOBAL LEADERS ADDRESS BUILDING THE NEXT GEN  SUPPLY CHAIN OF LIFE SCIENCES  IN Ba</vt:lpstr>
      <vt:lpstr>GLOBAL LEADERS ADDRESS BUILDING THE NEXT GEN  SUPPLY CHAIN OF LIFE SCIENCES  IN THE WAKE OF COVID 19 PANDEMIC</vt:lpstr>
      <vt:lpstr>GLOBAL LEADERS ADDRESS BUILDING THE NEXT GEN  SUPPLY CHAIN OF LIFE SCIENCES  IN THE WAKE OF COVID 19 PANDEMIC</vt:lpstr>
      <vt:lpstr>GLOBAL LEADERS ADDRESS BUILDING THE NEXT GEN  SUPPLY CHAIN OF LIFE SCIENCES  IN THE WAKE OF COVID 19 PANDEMIC</vt:lpstr>
      <vt:lpstr>GLOBAL LEADERS ADDRESS BUILDING THE NEXT GEN  SUPPLY CHAIN OF LIFE SCIENCES  IN Ba</vt:lpstr>
      <vt:lpstr>GLOBAL LEADERS ADDRESS BUILDING THE NEXT GEN  SUPPLY CHAIN OF LIFE SCIENCES  IN Ba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GLOBAL LEADERS ADDRESS BUILDING THE NEXT GEN  SUPPLY CHAIN OF LIFE SCIENCES  IN THE WAKE OF COVID 19 PANDEMIC</dc:title>
  <dc:creator>Dotti Yells</dc:creator>
  <cp:lastModifiedBy>Bill Coakley</cp:lastModifiedBy>
  <cp:revision>460</cp:revision>
  <cp:lastPrinted>2025-03-25T01:36:29Z</cp:lastPrinted>
  <dcterms:created xsi:type="dcterms:W3CDTF">2020-09-30T17:42:50Z</dcterms:created>
  <dcterms:modified xsi:type="dcterms:W3CDTF">2025-11-28T23:16:08Z</dcterms:modified>
</cp:coreProperties>
</file>