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146846190" r:id="rId4"/>
    <p:sldId id="2146846183" r:id="rId5"/>
    <p:sldId id="2146846139" r:id="rId6"/>
    <p:sldId id="2146846191" r:id="rId7"/>
    <p:sldId id="2146846197" r:id="rId8"/>
    <p:sldId id="2146846192" r:id="rId9"/>
    <p:sldId id="2146846198" r:id="rId10"/>
    <p:sldId id="2146846189" r:id="rId11"/>
    <p:sldId id="2146846174" r:id="rId12"/>
    <p:sldId id="2146846161" r:id="rId13"/>
    <p:sldId id="2146846178" r:id="rId14"/>
    <p:sldId id="2146846187" r:id="rId15"/>
    <p:sldId id="2146846193" r:id="rId16"/>
    <p:sldId id="2146846195" r:id="rId17"/>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2A8448-0538-4E92-A58D-55795310A3C4}" v="18" dt="2025-09-22T21:58:51.0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32" autoAdjust="0"/>
    <p:restoredTop sz="94660"/>
  </p:normalViewPr>
  <p:slideViewPr>
    <p:cSldViewPr snapToGrid="0">
      <p:cViewPr varScale="1">
        <p:scale>
          <a:sx n="66" d="100"/>
          <a:sy n="66" d="100"/>
        </p:scale>
        <p:origin x="552"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ll Coakley" userId="6ff451efe910b955" providerId="LiveId" clId="{CDF55B8D-3943-4F7D-860D-25E01AFA603F}"/>
    <pc:docChg chg="undo custSel addSld delSld modSld sldOrd">
      <pc:chgData name="Bill Coakley" userId="6ff451efe910b955" providerId="LiveId" clId="{CDF55B8D-3943-4F7D-860D-25E01AFA603F}" dt="2025-09-30T23:51:26.139" v="1834" actId="20577"/>
      <pc:docMkLst>
        <pc:docMk/>
      </pc:docMkLst>
      <pc:sldChg chg="modSp mod">
        <pc:chgData name="Bill Coakley" userId="6ff451efe910b955" providerId="LiveId" clId="{CDF55B8D-3943-4F7D-860D-25E01AFA603F}" dt="2025-09-22T21:13:58.295" v="42" actId="20577"/>
        <pc:sldMkLst>
          <pc:docMk/>
          <pc:sldMk cId="3357302677" sldId="256"/>
        </pc:sldMkLst>
        <pc:spChg chg="mod">
          <ac:chgData name="Bill Coakley" userId="6ff451efe910b955" providerId="LiveId" clId="{CDF55B8D-3943-4F7D-860D-25E01AFA603F}" dt="2025-09-22T21:13:58.295" v="42" actId="20577"/>
          <ac:spMkLst>
            <pc:docMk/>
            <pc:sldMk cId="3357302677" sldId="256"/>
            <ac:spMk id="6" creationId="{508174F7-ACFE-46D9-9F2D-E9BD1149948C}"/>
          </ac:spMkLst>
        </pc:spChg>
      </pc:sldChg>
      <pc:sldChg chg="modSp mod">
        <pc:chgData name="Bill Coakley" userId="6ff451efe910b955" providerId="LiveId" clId="{CDF55B8D-3943-4F7D-860D-25E01AFA603F}" dt="2025-09-22T22:22:05.588" v="1735" actId="20577"/>
        <pc:sldMkLst>
          <pc:docMk/>
          <pc:sldMk cId="1607937780" sldId="257"/>
        </pc:sldMkLst>
        <pc:spChg chg="mod">
          <ac:chgData name="Bill Coakley" userId="6ff451efe910b955" providerId="LiveId" clId="{CDF55B8D-3943-4F7D-860D-25E01AFA603F}" dt="2025-09-22T22:22:05.588" v="1735" actId="20577"/>
          <ac:spMkLst>
            <pc:docMk/>
            <pc:sldMk cId="1607937780" sldId="257"/>
            <ac:spMk id="3" creationId="{20BC1C51-651D-4058-B9B1-45056B1158A2}"/>
          </ac:spMkLst>
        </pc:spChg>
        <pc:spChg chg="mod">
          <ac:chgData name="Bill Coakley" userId="6ff451efe910b955" providerId="LiveId" clId="{CDF55B8D-3943-4F7D-860D-25E01AFA603F}" dt="2025-09-22T21:52:22.347" v="733"/>
          <ac:spMkLst>
            <pc:docMk/>
            <pc:sldMk cId="1607937780" sldId="257"/>
            <ac:spMk id="6" creationId="{508174F7-ACFE-46D9-9F2D-E9BD1149948C}"/>
          </ac:spMkLst>
        </pc:spChg>
      </pc:sldChg>
      <pc:sldChg chg="modSp mod">
        <pc:chgData name="Bill Coakley" userId="6ff451efe910b955" providerId="LiveId" clId="{CDF55B8D-3943-4F7D-860D-25E01AFA603F}" dt="2025-09-22T21:52:55.452" v="735"/>
        <pc:sldMkLst>
          <pc:docMk/>
          <pc:sldMk cId="3847687318" sldId="2146846139"/>
        </pc:sldMkLst>
        <pc:spChg chg="mod">
          <ac:chgData name="Bill Coakley" userId="6ff451efe910b955" providerId="LiveId" clId="{CDF55B8D-3943-4F7D-860D-25E01AFA603F}" dt="2025-09-22T21:30:43.525" v="380" actId="255"/>
          <ac:spMkLst>
            <pc:docMk/>
            <pc:sldMk cId="3847687318" sldId="2146846139"/>
            <ac:spMk id="3" creationId="{20BC1C51-651D-4058-B9B1-45056B1158A2}"/>
          </ac:spMkLst>
        </pc:spChg>
        <pc:spChg chg="mod">
          <ac:chgData name="Bill Coakley" userId="6ff451efe910b955" providerId="LiveId" clId="{CDF55B8D-3943-4F7D-860D-25E01AFA603F}" dt="2025-09-22T21:52:55.452" v="735"/>
          <ac:spMkLst>
            <pc:docMk/>
            <pc:sldMk cId="3847687318" sldId="2146846139"/>
            <ac:spMk id="6" creationId="{508174F7-ACFE-46D9-9F2D-E9BD1149948C}"/>
          </ac:spMkLst>
        </pc:spChg>
      </pc:sldChg>
      <pc:sldChg chg="modSp mod ord">
        <pc:chgData name="Bill Coakley" userId="6ff451efe910b955" providerId="LiveId" clId="{CDF55B8D-3943-4F7D-860D-25E01AFA603F}" dt="2025-09-22T21:55:02.413" v="743"/>
        <pc:sldMkLst>
          <pc:docMk/>
          <pc:sldMk cId="1204786469" sldId="2146846161"/>
        </pc:sldMkLst>
        <pc:spChg chg="mod">
          <ac:chgData name="Bill Coakley" userId="6ff451efe910b955" providerId="LiveId" clId="{CDF55B8D-3943-4F7D-860D-25E01AFA603F}" dt="2025-09-22T21:47:58.391" v="714" actId="207"/>
          <ac:spMkLst>
            <pc:docMk/>
            <pc:sldMk cId="1204786469" sldId="2146846161"/>
            <ac:spMk id="3" creationId="{20BC1C51-651D-4058-B9B1-45056B1158A2}"/>
          </ac:spMkLst>
        </pc:spChg>
        <pc:spChg chg="mod">
          <ac:chgData name="Bill Coakley" userId="6ff451efe910b955" providerId="LiveId" clId="{CDF55B8D-3943-4F7D-860D-25E01AFA603F}" dt="2025-09-22T21:55:02.413" v="743"/>
          <ac:spMkLst>
            <pc:docMk/>
            <pc:sldMk cId="1204786469" sldId="2146846161"/>
            <ac:spMk id="6" creationId="{508174F7-ACFE-46D9-9F2D-E9BD1149948C}"/>
          </ac:spMkLst>
        </pc:spChg>
      </pc:sldChg>
      <pc:sldChg chg="modSp">
        <pc:chgData name="Bill Coakley" userId="6ff451efe910b955" providerId="LiveId" clId="{CDF55B8D-3943-4F7D-860D-25E01AFA603F}" dt="2025-09-22T21:54:53.058" v="742"/>
        <pc:sldMkLst>
          <pc:docMk/>
          <pc:sldMk cId="3333947531" sldId="2146846174"/>
        </pc:sldMkLst>
        <pc:spChg chg="mod">
          <ac:chgData name="Bill Coakley" userId="6ff451efe910b955" providerId="LiveId" clId="{CDF55B8D-3943-4F7D-860D-25E01AFA603F}" dt="2025-09-22T21:54:53.058" v="742"/>
          <ac:spMkLst>
            <pc:docMk/>
            <pc:sldMk cId="3333947531" sldId="2146846174"/>
            <ac:spMk id="6" creationId="{508174F7-ACFE-46D9-9F2D-E9BD1149948C}"/>
          </ac:spMkLst>
        </pc:spChg>
      </pc:sldChg>
      <pc:sldChg chg="modSp ord">
        <pc:chgData name="Bill Coakley" userId="6ff451efe910b955" providerId="LiveId" clId="{CDF55B8D-3943-4F7D-860D-25E01AFA603F}" dt="2025-09-22T21:55:10.931" v="744"/>
        <pc:sldMkLst>
          <pc:docMk/>
          <pc:sldMk cId="2334252007" sldId="2146846178"/>
        </pc:sldMkLst>
        <pc:spChg chg="mod">
          <ac:chgData name="Bill Coakley" userId="6ff451efe910b955" providerId="LiveId" clId="{CDF55B8D-3943-4F7D-860D-25E01AFA603F}" dt="2025-09-22T21:55:10.931" v="744"/>
          <ac:spMkLst>
            <pc:docMk/>
            <pc:sldMk cId="2334252007" sldId="2146846178"/>
            <ac:spMk id="6" creationId="{508174F7-ACFE-46D9-9F2D-E9BD1149948C}"/>
          </ac:spMkLst>
        </pc:spChg>
      </pc:sldChg>
      <pc:sldChg chg="modSp mod">
        <pc:chgData name="Bill Coakley" userId="6ff451efe910b955" providerId="LiveId" clId="{CDF55B8D-3943-4F7D-860D-25E01AFA603F}" dt="2025-09-22T22:04:08.671" v="920" actId="20577"/>
        <pc:sldMkLst>
          <pc:docMk/>
          <pc:sldMk cId="814352571" sldId="2146846183"/>
        </pc:sldMkLst>
        <pc:spChg chg="mod">
          <ac:chgData name="Bill Coakley" userId="6ff451efe910b955" providerId="LiveId" clId="{CDF55B8D-3943-4F7D-860D-25E01AFA603F}" dt="2025-09-22T22:04:08.671" v="920" actId="20577"/>
          <ac:spMkLst>
            <pc:docMk/>
            <pc:sldMk cId="814352571" sldId="2146846183"/>
            <ac:spMk id="4" creationId="{04646424-6625-FF1F-CBB3-74B6F3CAE086}"/>
          </ac:spMkLst>
        </pc:spChg>
      </pc:sldChg>
      <pc:sldChg chg="del">
        <pc:chgData name="Bill Coakley" userId="6ff451efe910b955" providerId="LiveId" clId="{CDF55B8D-3943-4F7D-860D-25E01AFA603F}" dt="2025-09-22T21:27:56.906" v="357" actId="2696"/>
        <pc:sldMkLst>
          <pc:docMk/>
          <pc:sldMk cId="2904104642" sldId="2146846186"/>
        </pc:sldMkLst>
      </pc:sldChg>
      <pc:sldChg chg="modSp ord">
        <pc:chgData name="Bill Coakley" userId="6ff451efe910b955" providerId="LiveId" clId="{CDF55B8D-3943-4F7D-860D-25E01AFA603F}" dt="2025-09-22T21:55:22.056" v="745"/>
        <pc:sldMkLst>
          <pc:docMk/>
          <pc:sldMk cId="2286504802" sldId="2146846187"/>
        </pc:sldMkLst>
        <pc:spChg chg="mod">
          <ac:chgData name="Bill Coakley" userId="6ff451efe910b955" providerId="LiveId" clId="{CDF55B8D-3943-4F7D-860D-25E01AFA603F}" dt="2025-09-22T21:55:22.056" v="745"/>
          <ac:spMkLst>
            <pc:docMk/>
            <pc:sldMk cId="2286504802" sldId="2146846187"/>
            <ac:spMk id="6" creationId="{508174F7-ACFE-46D9-9F2D-E9BD1149948C}"/>
          </ac:spMkLst>
        </pc:spChg>
      </pc:sldChg>
      <pc:sldChg chg="del">
        <pc:chgData name="Bill Coakley" userId="6ff451efe910b955" providerId="LiveId" clId="{CDF55B8D-3943-4F7D-860D-25E01AFA603F}" dt="2025-09-22T21:22:41.655" v="248" actId="2696"/>
        <pc:sldMkLst>
          <pc:docMk/>
          <pc:sldMk cId="3851403538" sldId="2146846188"/>
        </pc:sldMkLst>
      </pc:sldChg>
      <pc:sldChg chg="modSp mod ord">
        <pc:chgData name="Bill Coakley" userId="6ff451efe910b955" providerId="LiveId" clId="{CDF55B8D-3943-4F7D-860D-25E01AFA603F}" dt="2025-09-22T21:53:57.363" v="741"/>
        <pc:sldMkLst>
          <pc:docMk/>
          <pc:sldMk cId="3780350663" sldId="2146846189"/>
        </pc:sldMkLst>
        <pc:spChg chg="mod">
          <ac:chgData name="Bill Coakley" userId="6ff451efe910b955" providerId="LiveId" clId="{CDF55B8D-3943-4F7D-860D-25E01AFA603F}" dt="2025-09-22T21:43:38.606" v="618" actId="20577"/>
          <ac:spMkLst>
            <pc:docMk/>
            <pc:sldMk cId="3780350663" sldId="2146846189"/>
            <ac:spMk id="3" creationId="{F221EA6D-4CE3-663E-637D-77EC81F8544B}"/>
          </ac:spMkLst>
        </pc:spChg>
        <pc:spChg chg="mod">
          <ac:chgData name="Bill Coakley" userId="6ff451efe910b955" providerId="LiveId" clId="{CDF55B8D-3943-4F7D-860D-25E01AFA603F}" dt="2025-09-22T21:53:57.363" v="741"/>
          <ac:spMkLst>
            <pc:docMk/>
            <pc:sldMk cId="3780350663" sldId="2146846189"/>
            <ac:spMk id="6" creationId="{95DDE636-3FC8-4E7E-0B62-17D3EAA21B40}"/>
          </ac:spMkLst>
        </pc:spChg>
      </pc:sldChg>
      <pc:sldChg chg="modSp mod">
        <pc:chgData name="Bill Coakley" userId="6ff451efe910b955" providerId="LiveId" clId="{CDF55B8D-3943-4F7D-860D-25E01AFA603F}" dt="2025-09-22T22:23:54.073" v="1832" actId="27636"/>
        <pc:sldMkLst>
          <pc:docMk/>
          <pc:sldMk cId="3367556604" sldId="2146846190"/>
        </pc:sldMkLst>
        <pc:spChg chg="mod">
          <ac:chgData name="Bill Coakley" userId="6ff451efe910b955" providerId="LiveId" clId="{CDF55B8D-3943-4F7D-860D-25E01AFA603F}" dt="2025-09-22T22:23:54.073" v="1832" actId="27636"/>
          <ac:spMkLst>
            <pc:docMk/>
            <pc:sldMk cId="3367556604" sldId="2146846190"/>
            <ac:spMk id="3" creationId="{492C1A14-F53B-2EA0-304F-53251D42292E}"/>
          </ac:spMkLst>
        </pc:spChg>
        <pc:spChg chg="mod">
          <ac:chgData name="Bill Coakley" userId="6ff451efe910b955" providerId="LiveId" clId="{CDF55B8D-3943-4F7D-860D-25E01AFA603F}" dt="2025-09-22T21:52:29.678" v="734"/>
          <ac:spMkLst>
            <pc:docMk/>
            <pc:sldMk cId="3367556604" sldId="2146846190"/>
            <ac:spMk id="6" creationId="{1CB66A1C-CB9E-5E18-60FE-D86E41286202}"/>
          </ac:spMkLst>
        </pc:spChg>
      </pc:sldChg>
      <pc:sldChg chg="modSp mod ord">
        <pc:chgData name="Bill Coakley" userId="6ff451efe910b955" providerId="LiveId" clId="{CDF55B8D-3943-4F7D-860D-25E01AFA603F}" dt="2025-09-22T22:04:57.422" v="933" actId="1036"/>
        <pc:sldMkLst>
          <pc:docMk/>
          <pc:sldMk cId="242595926" sldId="2146846191"/>
        </pc:sldMkLst>
        <pc:spChg chg="mod">
          <ac:chgData name="Bill Coakley" userId="6ff451efe910b955" providerId="LiveId" clId="{CDF55B8D-3943-4F7D-860D-25E01AFA603F}" dt="2025-09-22T22:04:51.576" v="926" actId="1036"/>
          <ac:spMkLst>
            <pc:docMk/>
            <pc:sldMk cId="242595926" sldId="2146846191"/>
            <ac:spMk id="3" creationId="{22C11137-EA6C-5CBA-3181-8034AD5689E4}"/>
          </ac:spMkLst>
        </pc:spChg>
        <pc:spChg chg="mod">
          <ac:chgData name="Bill Coakley" userId="6ff451efe910b955" providerId="LiveId" clId="{CDF55B8D-3943-4F7D-860D-25E01AFA603F}" dt="2025-09-22T21:53:07.614" v="736"/>
          <ac:spMkLst>
            <pc:docMk/>
            <pc:sldMk cId="242595926" sldId="2146846191"/>
            <ac:spMk id="6" creationId="{29096A31-7B0A-DC39-1BEF-F5028976A87E}"/>
          </ac:spMkLst>
        </pc:spChg>
        <pc:picChg chg="mod">
          <ac:chgData name="Bill Coakley" userId="6ff451efe910b955" providerId="LiveId" clId="{CDF55B8D-3943-4F7D-860D-25E01AFA603F}" dt="2025-09-22T22:04:57.422" v="933" actId="1036"/>
          <ac:picMkLst>
            <pc:docMk/>
            <pc:sldMk cId="242595926" sldId="2146846191"/>
            <ac:picMk id="7" creationId="{AE2E0781-D3EC-1A4C-CBC0-B67314D9CFED}"/>
          </ac:picMkLst>
        </pc:picChg>
      </pc:sldChg>
      <pc:sldChg chg="modSp mod ord">
        <pc:chgData name="Bill Coakley" userId="6ff451efe910b955" providerId="LiveId" clId="{CDF55B8D-3943-4F7D-860D-25E01AFA603F}" dt="2025-09-30T23:51:26.139" v="1834" actId="20577"/>
        <pc:sldMkLst>
          <pc:docMk/>
          <pc:sldMk cId="1523678452" sldId="2146846192"/>
        </pc:sldMkLst>
        <pc:spChg chg="mod">
          <ac:chgData name="Bill Coakley" userId="6ff451efe910b955" providerId="LiveId" clId="{CDF55B8D-3943-4F7D-860D-25E01AFA603F}" dt="2025-09-30T23:51:26.139" v="1834" actId="20577"/>
          <ac:spMkLst>
            <pc:docMk/>
            <pc:sldMk cId="1523678452" sldId="2146846192"/>
            <ac:spMk id="3" creationId="{80CEF566-0BED-51FF-12E3-D1C4BD67D4C5}"/>
          </ac:spMkLst>
        </pc:spChg>
        <pc:spChg chg="mod">
          <ac:chgData name="Bill Coakley" userId="6ff451efe910b955" providerId="LiveId" clId="{CDF55B8D-3943-4F7D-860D-25E01AFA603F}" dt="2025-09-22T21:53:27.291" v="738"/>
          <ac:spMkLst>
            <pc:docMk/>
            <pc:sldMk cId="1523678452" sldId="2146846192"/>
            <ac:spMk id="6" creationId="{0FC9CDBD-AC51-CCBE-12E8-C7962C4B6C61}"/>
          </ac:spMkLst>
        </pc:spChg>
      </pc:sldChg>
      <pc:sldChg chg="modSp ord">
        <pc:chgData name="Bill Coakley" userId="6ff451efe910b955" providerId="LiveId" clId="{CDF55B8D-3943-4F7D-860D-25E01AFA603F}" dt="2025-09-22T21:55:28.960" v="746"/>
        <pc:sldMkLst>
          <pc:docMk/>
          <pc:sldMk cId="1004842244" sldId="2146846193"/>
        </pc:sldMkLst>
        <pc:spChg chg="mod">
          <ac:chgData name="Bill Coakley" userId="6ff451efe910b955" providerId="LiveId" clId="{CDF55B8D-3943-4F7D-860D-25E01AFA603F}" dt="2025-09-22T21:55:28.960" v="746"/>
          <ac:spMkLst>
            <pc:docMk/>
            <pc:sldMk cId="1004842244" sldId="2146846193"/>
            <ac:spMk id="6" creationId="{1ECD3379-707B-35F8-EC87-B1CFFD3FBB55}"/>
          </ac:spMkLst>
        </pc:spChg>
      </pc:sldChg>
      <pc:sldChg chg="del">
        <pc:chgData name="Bill Coakley" userId="6ff451efe910b955" providerId="LiveId" clId="{CDF55B8D-3943-4F7D-860D-25E01AFA603F}" dt="2025-09-22T21:28:35.545" v="359" actId="2696"/>
        <pc:sldMkLst>
          <pc:docMk/>
          <pc:sldMk cId="608690854" sldId="2146846194"/>
        </pc:sldMkLst>
      </pc:sldChg>
      <pc:sldChg chg="modSp mod ord">
        <pc:chgData name="Bill Coakley" userId="6ff451efe910b955" providerId="LiveId" clId="{CDF55B8D-3943-4F7D-860D-25E01AFA603F}" dt="2025-09-22T21:55:35.610" v="747"/>
        <pc:sldMkLst>
          <pc:docMk/>
          <pc:sldMk cId="1077817885" sldId="2146846195"/>
        </pc:sldMkLst>
        <pc:spChg chg="mod">
          <ac:chgData name="Bill Coakley" userId="6ff451efe910b955" providerId="LiveId" clId="{CDF55B8D-3943-4F7D-860D-25E01AFA603F}" dt="2025-09-22T21:55:35.610" v="747"/>
          <ac:spMkLst>
            <pc:docMk/>
            <pc:sldMk cId="1077817885" sldId="2146846195"/>
            <ac:spMk id="6" creationId="{B47B7370-F6EF-E823-BDBA-21D7A82843F6}"/>
          </ac:spMkLst>
        </pc:spChg>
        <pc:spChg chg="mod">
          <ac:chgData name="Bill Coakley" userId="6ff451efe910b955" providerId="LiveId" clId="{CDF55B8D-3943-4F7D-860D-25E01AFA603F}" dt="2025-09-22T21:48:28.588" v="715" actId="255"/>
          <ac:spMkLst>
            <pc:docMk/>
            <pc:sldMk cId="1077817885" sldId="2146846195"/>
            <ac:spMk id="8" creationId="{F4B488E3-A6CF-140B-AAB7-8F250878F2E7}"/>
          </ac:spMkLst>
        </pc:spChg>
      </pc:sldChg>
      <pc:sldChg chg="del">
        <pc:chgData name="Bill Coakley" userId="6ff451efe910b955" providerId="LiveId" clId="{CDF55B8D-3943-4F7D-860D-25E01AFA603F}" dt="2025-09-22T21:28:17.063" v="358" actId="2696"/>
        <pc:sldMkLst>
          <pc:docMk/>
          <pc:sldMk cId="4014585018" sldId="2146846196"/>
        </pc:sldMkLst>
      </pc:sldChg>
      <pc:sldChg chg="modSp mod ord">
        <pc:chgData name="Bill Coakley" userId="6ff451efe910b955" providerId="LiveId" clId="{CDF55B8D-3943-4F7D-860D-25E01AFA603F}" dt="2025-09-22T21:53:19.538" v="737"/>
        <pc:sldMkLst>
          <pc:docMk/>
          <pc:sldMk cId="1710341433" sldId="2146846197"/>
        </pc:sldMkLst>
        <pc:spChg chg="mod">
          <ac:chgData name="Bill Coakley" userId="6ff451efe910b955" providerId="LiveId" clId="{CDF55B8D-3943-4F7D-860D-25E01AFA603F}" dt="2025-09-22T21:35:52.541" v="427" actId="20577"/>
          <ac:spMkLst>
            <pc:docMk/>
            <pc:sldMk cId="1710341433" sldId="2146846197"/>
            <ac:spMk id="3" creationId="{FAA5876F-E8A8-4B6C-3548-AED11BB27905}"/>
          </ac:spMkLst>
        </pc:spChg>
        <pc:spChg chg="mod">
          <ac:chgData name="Bill Coakley" userId="6ff451efe910b955" providerId="LiveId" clId="{CDF55B8D-3943-4F7D-860D-25E01AFA603F}" dt="2025-09-22T21:53:19.538" v="737"/>
          <ac:spMkLst>
            <pc:docMk/>
            <pc:sldMk cId="1710341433" sldId="2146846197"/>
            <ac:spMk id="6" creationId="{A2AECD7F-1692-549C-099A-DB6B866B7892}"/>
          </ac:spMkLst>
        </pc:spChg>
      </pc:sldChg>
      <pc:sldChg chg="modSp add mod">
        <pc:chgData name="Bill Coakley" userId="6ff451efe910b955" providerId="LiveId" clId="{CDF55B8D-3943-4F7D-860D-25E01AFA603F}" dt="2025-09-22T22:00:26.979" v="799" actId="255"/>
        <pc:sldMkLst>
          <pc:docMk/>
          <pc:sldMk cId="1242891520" sldId="2146846198"/>
        </pc:sldMkLst>
        <pc:spChg chg="mod">
          <ac:chgData name="Bill Coakley" userId="6ff451efe910b955" providerId="LiveId" clId="{CDF55B8D-3943-4F7D-860D-25E01AFA603F}" dt="2025-09-22T21:51:43.405" v="732" actId="14100"/>
          <ac:spMkLst>
            <pc:docMk/>
            <pc:sldMk cId="1242891520" sldId="2146846198"/>
            <ac:spMk id="2" creationId="{2787BC70-C3BB-31C2-51D7-B95E23E6164E}"/>
          </ac:spMkLst>
        </pc:spChg>
        <pc:spChg chg="mod">
          <ac:chgData name="Bill Coakley" userId="6ff451efe910b955" providerId="LiveId" clId="{CDF55B8D-3943-4F7D-860D-25E01AFA603F}" dt="2025-09-22T22:00:26.979" v="799" actId="255"/>
          <ac:spMkLst>
            <pc:docMk/>
            <pc:sldMk cId="1242891520" sldId="2146846198"/>
            <ac:spMk id="3" creationId="{18F61914-3EB2-2F94-B649-3A7D52FD6DBC}"/>
          </ac:spMkLst>
        </pc:spChg>
        <pc:spChg chg="mod">
          <ac:chgData name="Bill Coakley" userId="6ff451efe910b955" providerId="LiveId" clId="{CDF55B8D-3943-4F7D-860D-25E01AFA603F}" dt="2025-09-22T21:53:33.833" v="739"/>
          <ac:spMkLst>
            <pc:docMk/>
            <pc:sldMk cId="1242891520" sldId="2146846198"/>
            <ac:spMk id="6" creationId="{5676B03A-319E-B946-1FF3-5987FDF936D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F8066A6B-B16C-4F5D-9B4A-0AFF0FE20506}" type="datetimeFigureOut">
              <a:rPr lang="en-US" smtClean="0"/>
              <a:t>9/30/2025</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A32C1F9A-F3B3-4978-8B6A-FBACF4B07D82}" type="slidenum">
              <a:rPr lang="en-US" smtClean="0"/>
              <a:t>‹#›</a:t>
            </a:fld>
            <a:endParaRPr lang="en-US" dirty="0"/>
          </a:p>
        </p:txBody>
      </p:sp>
    </p:spTree>
    <p:extLst>
      <p:ext uri="{BB962C8B-B14F-4D97-AF65-F5344CB8AC3E}">
        <p14:creationId xmlns:p14="http://schemas.microsoft.com/office/powerpoint/2010/main" val="207833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C4392-8B38-4E55-AEDA-07BBBD1352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8EF71E-9C48-4553-B79C-A2883EBAC7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03D769-EF46-4829-AB10-527B3F68E654}"/>
              </a:ext>
            </a:extLst>
          </p:cNvPr>
          <p:cNvSpPr>
            <a:spLocks noGrp="1"/>
          </p:cNvSpPr>
          <p:nvPr>
            <p:ph type="dt" sz="half" idx="10"/>
          </p:nvPr>
        </p:nvSpPr>
        <p:spPr/>
        <p:txBody>
          <a:bodyPr/>
          <a:lstStyle/>
          <a:p>
            <a:fld id="{29ACFD73-3C22-4883-92CD-9786391EFBEB}" type="datetimeFigureOut">
              <a:rPr lang="en-US" smtClean="0"/>
              <a:t>9/30/2025</a:t>
            </a:fld>
            <a:endParaRPr lang="en-US" dirty="0"/>
          </a:p>
        </p:txBody>
      </p:sp>
      <p:sp>
        <p:nvSpPr>
          <p:cNvPr id="5" name="Footer Placeholder 4">
            <a:extLst>
              <a:ext uri="{FF2B5EF4-FFF2-40B4-BE49-F238E27FC236}">
                <a16:creationId xmlns:a16="http://schemas.microsoft.com/office/drawing/2014/main" id="{ABF0DE5A-9FAB-40A5-BDFD-820BAD47F9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56E29B6-C24E-4A8A-A92A-3A358256D40E}"/>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034202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36128-35B2-417B-9E19-F1FA64336F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9F4B8A3-3509-4723-8C72-7C2DD69EDA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F8FEFE-88D1-46C0-84E8-6BD433E57505}"/>
              </a:ext>
            </a:extLst>
          </p:cNvPr>
          <p:cNvSpPr>
            <a:spLocks noGrp="1"/>
          </p:cNvSpPr>
          <p:nvPr>
            <p:ph type="dt" sz="half" idx="10"/>
          </p:nvPr>
        </p:nvSpPr>
        <p:spPr/>
        <p:txBody>
          <a:bodyPr/>
          <a:lstStyle/>
          <a:p>
            <a:fld id="{29ACFD73-3C22-4883-92CD-9786391EFBEB}" type="datetimeFigureOut">
              <a:rPr lang="en-US" smtClean="0"/>
              <a:t>9/30/2025</a:t>
            </a:fld>
            <a:endParaRPr lang="en-US" dirty="0"/>
          </a:p>
        </p:txBody>
      </p:sp>
      <p:sp>
        <p:nvSpPr>
          <p:cNvPr id="5" name="Footer Placeholder 4">
            <a:extLst>
              <a:ext uri="{FF2B5EF4-FFF2-40B4-BE49-F238E27FC236}">
                <a16:creationId xmlns:a16="http://schemas.microsoft.com/office/drawing/2014/main" id="{3A6F1CD7-BB0E-46DD-88E3-8B8DC7306D1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64E3840-FE1E-4558-982E-0205992BF9D6}"/>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626990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43908D-6700-49A3-880D-07CB07BA96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FBBE3B-F50C-4E1A-9863-B46D89D7A3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B94F68-9A7D-4EF6-8BC8-1A751C44E827}"/>
              </a:ext>
            </a:extLst>
          </p:cNvPr>
          <p:cNvSpPr>
            <a:spLocks noGrp="1"/>
          </p:cNvSpPr>
          <p:nvPr>
            <p:ph type="dt" sz="half" idx="10"/>
          </p:nvPr>
        </p:nvSpPr>
        <p:spPr/>
        <p:txBody>
          <a:bodyPr/>
          <a:lstStyle/>
          <a:p>
            <a:fld id="{29ACFD73-3C22-4883-92CD-9786391EFBEB}" type="datetimeFigureOut">
              <a:rPr lang="en-US" smtClean="0"/>
              <a:t>9/30/2025</a:t>
            </a:fld>
            <a:endParaRPr lang="en-US" dirty="0"/>
          </a:p>
        </p:txBody>
      </p:sp>
      <p:sp>
        <p:nvSpPr>
          <p:cNvPr id="5" name="Footer Placeholder 4">
            <a:extLst>
              <a:ext uri="{FF2B5EF4-FFF2-40B4-BE49-F238E27FC236}">
                <a16:creationId xmlns:a16="http://schemas.microsoft.com/office/drawing/2014/main" id="{4BB0AF2D-BB4D-4600-A019-9BE65A8ABB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490ED7-86CA-4796-BF8E-064B7EA6BEFB}"/>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88496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A5D80-A48D-44DA-B0B2-D342A45EF5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2FB52B-2C27-45C9-B9DB-F895075A3E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15710C-56DE-47E6-9E38-451C980E366B}"/>
              </a:ext>
            </a:extLst>
          </p:cNvPr>
          <p:cNvSpPr>
            <a:spLocks noGrp="1"/>
          </p:cNvSpPr>
          <p:nvPr>
            <p:ph type="dt" sz="half" idx="10"/>
          </p:nvPr>
        </p:nvSpPr>
        <p:spPr/>
        <p:txBody>
          <a:bodyPr/>
          <a:lstStyle/>
          <a:p>
            <a:fld id="{29ACFD73-3C22-4883-92CD-9786391EFBEB}" type="datetimeFigureOut">
              <a:rPr lang="en-US" smtClean="0"/>
              <a:t>9/30/2025</a:t>
            </a:fld>
            <a:endParaRPr lang="en-US" dirty="0"/>
          </a:p>
        </p:txBody>
      </p:sp>
      <p:sp>
        <p:nvSpPr>
          <p:cNvPr id="5" name="Footer Placeholder 4">
            <a:extLst>
              <a:ext uri="{FF2B5EF4-FFF2-40B4-BE49-F238E27FC236}">
                <a16:creationId xmlns:a16="http://schemas.microsoft.com/office/drawing/2014/main" id="{17857D12-376E-4D8F-AEFA-F6E84AB438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3B8390-86EF-491E-9A7C-4A1CED2645E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406257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73BB0-DF93-40E5-A6A0-CD0409AE90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30D9A7-AF21-4D5E-A06D-928D9DCB67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ED5BEB-5ADF-42E2-B333-75811826B63D}"/>
              </a:ext>
            </a:extLst>
          </p:cNvPr>
          <p:cNvSpPr>
            <a:spLocks noGrp="1"/>
          </p:cNvSpPr>
          <p:nvPr>
            <p:ph type="dt" sz="half" idx="10"/>
          </p:nvPr>
        </p:nvSpPr>
        <p:spPr/>
        <p:txBody>
          <a:bodyPr/>
          <a:lstStyle/>
          <a:p>
            <a:fld id="{29ACFD73-3C22-4883-92CD-9786391EFBEB}" type="datetimeFigureOut">
              <a:rPr lang="en-US" smtClean="0"/>
              <a:t>9/30/2025</a:t>
            </a:fld>
            <a:endParaRPr lang="en-US" dirty="0"/>
          </a:p>
        </p:txBody>
      </p:sp>
      <p:sp>
        <p:nvSpPr>
          <p:cNvPr id="5" name="Footer Placeholder 4">
            <a:extLst>
              <a:ext uri="{FF2B5EF4-FFF2-40B4-BE49-F238E27FC236}">
                <a16:creationId xmlns:a16="http://schemas.microsoft.com/office/drawing/2014/main" id="{00B52A22-699B-4206-925B-2FD05ADACD9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11087E4-9481-4B95-A24E-A2F9FD27CBB5}"/>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1834819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FA5D6-A920-466C-B111-6C1A890D64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B10BA8-152A-4EA8-8FA4-317177F4F7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4658EC-39AA-4DAE-BB3B-6532F69601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48FC98-D861-4C03-8C7C-CFC23F9B8028}"/>
              </a:ext>
            </a:extLst>
          </p:cNvPr>
          <p:cNvSpPr>
            <a:spLocks noGrp="1"/>
          </p:cNvSpPr>
          <p:nvPr>
            <p:ph type="dt" sz="half" idx="10"/>
          </p:nvPr>
        </p:nvSpPr>
        <p:spPr/>
        <p:txBody>
          <a:bodyPr/>
          <a:lstStyle/>
          <a:p>
            <a:fld id="{29ACFD73-3C22-4883-92CD-9786391EFBEB}" type="datetimeFigureOut">
              <a:rPr lang="en-US" smtClean="0"/>
              <a:t>9/30/2025</a:t>
            </a:fld>
            <a:endParaRPr lang="en-US" dirty="0"/>
          </a:p>
        </p:txBody>
      </p:sp>
      <p:sp>
        <p:nvSpPr>
          <p:cNvPr id="6" name="Footer Placeholder 5">
            <a:extLst>
              <a:ext uri="{FF2B5EF4-FFF2-40B4-BE49-F238E27FC236}">
                <a16:creationId xmlns:a16="http://schemas.microsoft.com/office/drawing/2014/main" id="{3433F23E-AAA0-477F-8DF4-E40BEDBB2E4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86B1922-F869-435C-B63B-9B7EBEF1AC2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1830341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2B8B2-4B9E-4E17-9506-746CFA1689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D6C41-C4FE-4C59-9660-E9CE96D1C1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ABAFD2-C2CC-4C3A-AD1A-40497D734A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7AF7BC-C448-4836-B323-89526CD77F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461411-4E17-4C4B-B427-78CB72CB01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DA8414-FD34-4C97-962C-12DC84E591FC}"/>
              </a:ext>
            </a:extLst>
          </p:cNvPr>
          <p:cNvSpPr>
            <a:spLocks noGrp="1"/>
          </p:cNvSpPr>
          <p:nvPr>
            <p:ph type="dt" sz="half" idx="10"/>
          </p:nvPr>
        </p:nvSpPr>
        <p:spPr/>
        <p:txBody>
          <a:bodyPr/>
          <a:lstStyle/>
          <a:p>
            <a:fld id="{29ACFD73-3C22-4883-92CD-9786391EFBEB}" type="datetimeFigureOut">
              <a:rPr lang="en-US" smtClean="0"/>
              <a:t>9/30/2025</a:t>
            </a:fld>
            <a:endParaRPr lang="en-US" dirty="0"/>
          </a:p>
        </p:txBody>
      </p:sp>
      <p:sp>
        <p:nvSpPr>
          <p:cNvPr id="8" name="Footer Placeholder 7">
            <a:extLst>
              <a:ext uri="{FF2B5EF4-FFF2-40B4-BE49-F238E27FC236}">
                <a16:creationId xmlns:a16="http://schemas.microsoft.com/office/drawing/2014/main" id="{32AC88D8-D260-4948-AF03-DE9CA65491F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6762F2E-47A3-4CF2-ABF7-9290F91ECF5A}"/>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3727775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90401-FD54-40D7-924A-9EB9C9D9D4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D21B9D-1444-43A7-9E29-4724900F1E47}"/>
              </a:ext>
            </a:extLst>
          </p:cNvPr>
          <p:cNvSpPr>
            <a:spLocks noGrp="1"/>
          </p:cNvSpPr>
          <p:nvPr>
            <p:ph type="dt" sz="half" idx="10"/>
          </p:nvPr>
        </p:nvSpPr>
        <p:spPr/>
        <p:txBody>
          <a:bodyPr/>
          <a:lstStyle/>
          <a:p>
            <a:fld id="{29ACFD73-3C22-4883-92CD-9786391EFBEB}" type="datetimeFigureOut">
              <a:rPr lang="en-US" smtClean="0"/>
              <a:t>9/30/2025</a:t>
            </a:fld>
            <a:endParaRPr lang="en-US" dirty="0"/>
          </a:p>
        </p:txBody>
      </p:sp>
      <p:sp>
        <p:nvSpPr>
          <p:cNvPr id="4" name="Footer Placeholder 3">
            <a:extLst>
              <a:ext uri="{FF2B5EF4-FFF2-40B4-BE49-F238E27FC236}">
                <a16:creationId xmlns:a16="http://schemas.microsoft.com/office/drawing/2014/main" id="{4180E8BD-5436-45FA-8218-8F2107CC073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BB6E420-B966-4C8F-A48D-FB1A2E029C4D}"/>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923938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61A44E-F466-4761-8186-6B9429D4E46E}"/>
              </a:ext>
            </a:extLst>
          </p:cNvPr>
          <p:cNvSpPr>
            <a:spLocks noGrp="1"/>
          </p:cNvSpPr>
          <p:nvPr>
            <p:ph type="dt" sz="half" idx="10"/>
          </p:nvPr>
        </p:nvSpPr>
        <p:spPr/>
        <p:txBody>
          <a:bodyPr/>
          <a:lstStyle/>
          <a:p>
            <a:fld id="{29ACFD73-3C22-4883-92CD-9786391EFBEB}" type="datetimeFigureOut">
              <a:rPr lang="en-US" smtClean="0"/>
              <a:t>9/30/2025</a:t>
            </a:fld>
            <a:endParaRPr lang="en-US" dirty="0"/>
          </a:p>
        </p:txBody>
      </p:sp>
      <p:sp>
        <p:nvSpPr>
          <p:cNvPr id="3" name="Footer Placeholder 2">
            <a:extLst>
              <a:ext uri="{FF2B5EF4-FFF2-40B4-BE49-F238E27FC236}">
                <a16:creationId xmlns:a16="http://schemas.microsoft.com/office/drawing/2014/main" id="{8E00AFA8-56F4-4687-A96B-CD796142930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355A66F-D31D-4A62-8013-C8A129C10B6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398361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9D4BB-0373-49B9-87A0-8B428F494C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3656F0-D3FC-42EB-9A26-6AF5CFB36A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A43A39-CB3E-4B24-8FAD-D8D180C487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A98BEB-0AE7-4E2B-9DA1-9D838FDDDDD4}"/>
              </a:ext>
            </a:extLst>
          </p:cNvPr>
          <p:cNvSpPr>
            <a:spLocks noGrp="1"/>
          </p:cNvSpPr>
          <p:nvPr>
            <p:ph type="dt" sz="half" idx="10"/>
          </p:nvPr>
        </p:nvSpPr>
        <p:spPr/>
        <p:txBody>
          <a:bodyPr/>
          <a:lstStyle/>
          <a:p>
            <a:fld id="{29ACFD73-3C22-4883-92CD-9786391EFBEB}" type="datetimeFigureOut">
              <a:rPr lang="en-US" smtClean="0"/>
              <a:t>9/30/2025</a:t>
            </a:fld>
            <a:endParaRPr lang="en-US" dirty="0"/>
          </a:p>
        </p:txBody>
      </p:sp>
      <p:sp>
        <p:nvSpPr>
          <p:cNvPr id="6" name="Footer Placeholder 5">
            <a:extLst>
              <a:ext uri="{FF2B5EF4-FFF2-40B4-BE49-F238E27FC236}">
                <a16:creationId xmlns:a16="http://schemas.microsoft.com/office/drawing/2014/main" id="{D5618EAC-A74A-4ED8-9B40-78B9650FA56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7B798F6-2303-4EA0-9DCF-F793C707404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1083497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031ED-8AFF-419D-86EB-9649945A43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649C2C-17CF-42FA-8185-19EFC116D9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DC525DF-28B2-424A-8AB6-8428B0E53C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A75F4C-675D-4767-BD4D-525F95845D0F}"/>
              </a:ext>
            </a:extLst>
          </p:cNvPr>
          <p:cNvSpPr>
            <a:spLocks noGrp="1"/>
          </p:cNvSpPr>
          <p:nvPr>
            <p:ph type="dt" sz="half" idx="10"/>
          </p:nvPr>
        </p:nvSpPr>
        <p:spPr/>
        <p:txBody>
          <a:bodyPr/>
          <a:lstStyle/>
          <a:p>
            <a:fld id="{29ACFD73-3C22-4883-92CD-9786391EFBEB}" type="datetimeFigureOut">
              <a:rPr lang="en-US" smtClean="0"/>
              <a:t>9/30/2025</a:t>
            </a:fld>
            <a:endParaRPr lang="en-US" dirty="0"/>
          </a:p>
        </p:txBody>
      </p:sp>
      <p:sp>
        <p:nvSpPr>
          <p:cNvPr id="6" name="Footer Placeholder 5">
            <a:extLst>
              <a:ext uri="{FF2B5EF4-FFF2-40B4-BE49-F238E27FC236}">
                <a16:creationId xmlns:a16="http://schemas.microsoft.com/office/drawing/2014/main" id="{A6C631E4-1784-48CC-98B3-8E8BACA5FCC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FB48978-7D81-4352-88E0-54702BEB48F2}"/>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4112381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09CB58-1854-40C3-8ADE-F649117EA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C6132E-FDA5-44C5-9EE0-F34E4F962B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7AC89A-19F4-483E-8835-2E8E414C95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ACFD73-3C22-4883-92CD-9786391EFBEB}" type="datetimeFigureOut">
              <a:rPr lang="en-US" smtClean="0"/>
              <a:t>9/30/2025</a:t>
            </a:fld>
            <a:endParaRPr lang="en-US" dirty="0"/>
          </a:p>
        </p:txBody>
      </p:sp>
      <p:sp>
        <p:nvSpPr>
          <p:cNvPr id="5" name="Footer Placeholder 4">
            <a:extLst>
              <a:ext uri="{FF2B5EF4-FFF2-40B4-BE49-F238E27FC236}">
                <a16:creationId xmlns:a16="http://schemas.microsoft.com/office/drawing/2014/main" id="{7C13A598-DDE3-43EF-A5C3-02006647B0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FACD6F0-BD87-473C-BD41-59EEBDCE3C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BAAC5F-9E92-41E0-AAF7-59C5D632C9F9}" type="slidenum">
              <a:rPr lang="en-US" smtClean="0"/>
              <a:t>‹#›</a:t>
            </a:fld>
            <a:endParaRPr lang="en-US" dirty="0"/>
          </a:p>
        </p:txBody>
      </p:sp>
    </p:spTree>
    <p:extLst>
      <p:ext uri="{BB962C8B-B14F-4D97-AF65-F5344CB8AC3E}">
        <p14:creationId xmlns:p14="http://schemas.microsoft.com/office/powerpoint/2010/main" val="735191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biosupplyalliance.com/"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a:xfrm>
            <a:off x="1524000" y="1041400"/>
            <a:ext cx="9144000" cy="2387600"/>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911" y="-779753"/>
            <a:ext cx="5705764" cy="3566103"/>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3268981"/>
            <a:ext cx="9144000" cy="1510632"/>
          </a:xfrm>
        </p:spPr>
        <p:txBody>
          <a:bodyPr/>
          <a:lstStyle/>
          <a:p>
            <a:r>
              <a:rPr lang="en-US" sz="5400" b="1" dirty="0"/>
              <a:t>Welcome !</a:t>
            </a:r>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marL="0" marR="0" algn="r">
              <a:spcBef>
                <a:spcPts val="0"/>
              </a:spcBef>
              <a:spcAft>
                <a:spcPts val="0"/>
              </a:spcAft>
            </a:pPr>
            <a:r>
              <a:rPr lang="en-US" sz="1800" b="1" dirty="0">
                <a:effectLst/>
                <a:latin typeface="Georgia" panose="02040502050405020303" pitchFamily="18" charset="0"/>
                <a:ea typeface="Times New Roman" panose="02020603050405020304" pitchFamily="18" charset="0"/>
                <a:cs typeface="Arial" panose="020B0604020202020204" pitchFamily="34" charset="0"/>
              </a:rPr>
              <a:t>Strategic Sourcing</a:t>
            </a:r>
          </a:p>
          <a:p>
            <a:pPr marL="0" marR="0" algn="r">
              <a:spcBef>
                <a:spcPts val="0"/>
              </a:spcBef>
              <a:spcAft>
                <a:spcPts val="0"/>
              </a:spcAft>
            </a:pPr>
            <a:r>
              <a:rPr lang="en-US" sz="1800" b="1" dirty="0">
                <a:effectLst/>
                <a:latin typeface="Georgia" panose="02040502050405020303" pitchFamily="18" charset="0"/>
                <a:ea typeface="Times New Roman" panose="02020603050405020304" pitchFamily="18" charset="0"/>
                <a:cs typeface="Arial" panose="020B0604020202020204" pitchFamily="34" charset="0"/>
              </a:rPr>
              <a:t>Steering Committee Meeting</a:t>
            </a:r>
          </a:p>
          <a:p>
            <a:pPr marL="0" marR="0" algn="r">
              <a:spcBef>
                <a:spcPts val="0"/>
              </a:spcBef>
              <a:spcAft>
                <a:spcPts val="0"/>
              </a:spcAft>
            </a:pP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3357302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41E91-43A1-A25B-73F9-46E36DE6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F3FD6-D8E3-B016-144A-E2E09C0DFFCD}"/>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6B1BE3AB-575D-B456-56BD-9368E2DA61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7" y="0"/>
            <a:ext cx="4004109" cy="2389600"/>
          </a:xfrm>
          <a:prstGeom prst="rect">
            <a:avLst/>
          </a:prstGeom>
        </p:spPr>
      </p:pic>
      <p:sp>
        <p:nvSpPr>
          <p:cNvPr id="3" name="Subtitle 2">
            <a:extLst>
              <a:ext uri="{FF2B5EF4-FFF2-40B4-BE49-F238E27FC236}">
                <a16:creationId xmlns:a16="http://schemas.microsoft.com/office/drawing/2014/main" id="{F221EA6D-4CE3-663E-637D-77EC81F8544B}"/>
              </a:ext>
            </a:extLst>
          </p:cNvPr>
          <p:cNvSpPr>
            <a:spLocks noGrp="1"/>
          </p:cNvSpPr>
          <p:nvPr>
            <p:ph type="subTitle" idx="1"/>
          </p:nvPr>
        </p:nvSpPr>
        <p:spPr>
          <a:xfrm>
            <a:off x="259882" y="2238104"/>
            <a:ext cx="11704319" cy="3497534"/>
          </a:xfrm>
        </p:spPr>
        <p:txBody>
          <a:bodyPr>
            <a:normAutofit/>
          </a:bodyPr>
          <a:lstStyle/>
          <a:p>
            <a:r>
              <a:rPr lang="en-US" sz="3200" b="1" dirty="0"/>
              <a:t>Upcoming Strategic Sourcing Steering Committee Meetings</a:t>
            </a:r>
            <a:endParaRPr lang="en-US" sz="3200" dirty="0"/>
          </a:p>
          <a:p>
            <a:r>
              <a:rPr lang="en-US" sz="2800" dirty="0"/>
              <a:t>Every 2 months at 8 am PT</a:t>
            </a:r>
          </a:p>
          <a:p>
            <a:endParaRPr lang="en-US" sz="2800" dirty="0"/>
          </a:p>
          <a:p>
            <a:pPr marL="3543300" lvl="7" indent="-342900" algn="l">
              <a:buFont typeface="Arial" panose="020B0604020202020204" pitchFamily="34" charset="0"/>
              <a:buChar char="•"/>
            </a:pPr>
            <a:r>
              <a:rPr lang="en-US" sz="2400" dirty="0">
                <a:solidFill>
                  <a:srgbClr val="7030A0"/>
                </a:solidFill>
              </a:rPr>
              <a:t>October 1, 2025 @ 8 am PT</a:t>
            </a:r>
          </a:p>
          <a:p>
            <a:pPr marL="3543300" lvl="7" indent="-342900" algn="l">
              <a:buFont typeface="Arial" panose="020B0604020202020204" pitchFamily="34" charset="0"/>
              <a:buChar char="•"/>
            </a:pPr>
            <a:r>
              <a:rPr lang="en-US" sz="2400" dirty="0">
                <a:solidFill>
                  <a:srgbClr val="FF0000"/>
                </a:solidFill>
              </a:rPr>
              <a:t>December 4, 2025 @ 8 am PT (first Thursday of month?)</a:t>
            </a:r>
          </a:p>
          <a:p>
            <a:pPr marL="3543300" lvl="7" indent="-342900" algn="l">
              <a:buFont typeface="Arial" panose="020B0604020202020204" pitchFamily="34" charset="0"/>
              <a:buChar char="•"/>
            </a:pPr>
            <a:r>
              <a:rPr lang="en-US" sz="2400" dirty="0">
                <a:solidFill>
                  <a:srgbClr val="FF0000"/>
                </a:solidFill>
              </a:rPr>
              <a:t>February 5, 2026 @ 8 am PT  (first Thursday of month?)</a:t>
            </a:r>
          </a:p>
          <a:p>
            <a:endParaRPr lang="en-US" dirty="0"/>
          </a:p>
        </p:txBody>
      </p:sp>
      <p:sp>
        <p:nvSpPr>
          <p:cNvPr id="6" name="TextBox 5">
            <a:extLst>
              <a:ext uri="{FF2B5EF4-FFF2-40B4-BE49-F238E27FC236}">
                <a16:creationId xmlns:a16="http://schemas.microsoft.com/office/drawing/2014/main" id="{95DDE636-3FC8-4E7E-0B62-17D3EAA21B40}"/>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3780350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389120" cy="2571083"/>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3204442"/>
            <a:ext cx="9144000" cy="1719837"/>
          </a:xfrm>
        </p:spPr>
        <p:txBody>
          <a:bodyPr/>
          <a:lstStyle/>
          <a:p>
            <a:r>
              <a:rPr lang="en-US" sz="3600" b="1" dirty="0"/>
              <a:t>Back-Up Slides</a:t>
            </a:r>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3333947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273618" cy="2526924"/>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1570747"/>
            <a:ext cx="9144000" cy="4981516"/>
          </a:xfrm>
        </p:spPr>
        <p:txBody>
          <a:bodyPr>
            <a:normAutofit fontScale="70000" lnSpcReduction="20000"/>
          </a:bodyPr>
          <a:lstStyle/>
          <a:p>
            <a:r>
              <a:rPr lang="en-US" sz="3800" b="1" dirty="0"/>
              <a:t>Steering Committee Charter</a:t>
            </a:r>
          </a:p>
          <a:p>
            <a:endParaRPr lang="en-US" dirty="0"/>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effectLst/>
                <a:latin typeface="Georgia" panose="02040502050405020303" pitchFamily="18" charset="0"/>
                <a:ea typeface="Times New Roman" panose="02020603050405020304" pitchFamily="18" charset="0"/>
                <a:cs typeface="Arial" panose="020B0604020202020204" pitchFamily="34" charset="0"/>
              </a:rPr>
              <a:t>Educate BSMA community on current and future state of </a:t>
            </a:r>
            <a:r>
              <a:rPr lang="en-US" sz="2600" dirty="0">
                <a:latin typeface="Georgia" panose="02040502050405020303" pitchFamily="18" charset="0"/>
                <a:ea typeface="Times New Roman" panose="02020603050405020304" pitchFamily="18" charset="0"/>
                <a:cs typeface="Arial" panose="020B0604020202020204" pitchFamily="34" charset="0"/>
              </a:rPr>
              <a:t>strategic sourcing/procurement</a:t>
            </a:r>
            <a:r>
              <a:rPr lang="en-US" sz="2600" dirty="0">
                <a:effectLst/>
                <a:latin typeface="Georgia" panose="02040502050405020303" pitchFamily="18" charset="0"/>
                <a:ea typeface="Times New Roman" panose="02020603050405020304" pitchFamily="18" charset="0"/>
                <a:cs typeface="Arial" panose="020B0604020202020204" pitchFamily="34" charset="0"/>
              </a:rPr>
              <a:t> to </a:t>
            </a:r>
            <a:r>
              <a:rPr lang="en-US" sz="2600" dirty="0">
                <a:latin typeface="Georgia" panose="02040502050405020303" pitchFamily="18" charset="0"/>
                <a:ea typeface="Times New Roman" panose="02020603050405020304" pitchFamily="18" charset="0"/>
                <a:cs typeface="Arial" panose="020B0604020202020204" pitchFamily="34" charset="0"/>
              </a:rPr>
              <a:t>promote industry standardization</a:t>
            </a:r>
            <a:endParaRPr lang="en-US" sz="2600" dirty="0">
              <a:effectLst/>
              <a:latin typeface="Georgia" panose="02040502050405020303" pitchFamily="18" charset="0"/>
              <a:ea typeface="Times New Roman" panose="02020603050405020304" pitchFamily="18" charset="0"/>
              <a:cs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effectLst/>
                <a:latin typeface="Georgia" panose="02040502050405020303" pitchFamily="18" charset="0"/>
                <a:ea typeface="Times New Roman" panose="02020603050405020304" pitchFamily="18" charset="0"/>
                <a:cs typeface="Arial" panose="020B0604020202020204" pitchFamily="34" charset="0"/>
              </a:rPr>
              <a:t>Identify, discuss and align to industry best practices that </a:t>
            </a:r>
            <a:r>
              <a:rPr lang="en-US" sz="2600" dirty="0">
                <a:latin typeface="Georgia" panose="02040502050405020303" pitchFamily="18" charset="0"/>
                <a:ea typeface="Times New Roman" panose="02020603050405020304" pitchFamily="18" charset="0"/>
                <a:cs typeface="Arial" panose="020B0604020202020204" pitchFamily="34" charset="0"/>
              </a:rPr>
              <a:t>members and </a:t>
            </a:r>
            <a:r>
              <a:rPr lang="en-US" sz="2600" dirty="0">
                <a:effectLst/>
                <a:latin typeface="Georgia" panose="02040502050405020303" pitchFamily="18" charset="0"/>
                <a:ea typeface="Times New Roman" panose="02020603050405020304" pitchFamily="18" charset="0"/>
                <a:cs typeface="Arial" panose="020B0604020202020204" pitchFamily="34" charset="0"/>
              </a:rPr>
              <a:t>solution providers</a:t>
            </a:r>
            <a:r>
              <a:rPr lang="en-US" sz="2600" dirty="0">
                <a:latin typeface="Georgia" panose="02040502050405020303" pitchFamily="18" charset="0"/>
                <a:ea typeface="Times New Roman" panose="02020603050405020304" pitchFamily="18" charset="0"/>
                <a:cs typeface="Arial" panose="020B0604020202020204" pitchFamily="34" charset="0"/>
              </a:rPr>
              <a:t> </a:t>
            </a:r>
            <a:r>
              <a:rPr lang="en-US" sz="2600" dirty="0">
                <a:effectLst/>
                <a:latin typeface="Georgia" panose="02040502050405020303" pitchFamily="18" charset="0"/>
                <a:ea typeface="Times New Roman" panose="02020603050405020304" pitchFamily="18" charset="0"/>
                <a:cs typeface="Arial" panose="020B0604020202020204" pitchFamily="34" charset="0"/>
              </a:rPr>
              <a:t>can incorporate into their design – Share at BSMA webinars, workshops &amp; conferences </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l">
              <a:spcBef>
                <a:spcPts val="0"/>
              </a:spcBef>
              <a:buSzPts val="1000"/>
              <a:buFont typeface="Symbol" panose="05050102010706020507" pitchFamily="18" charset="2"/>
              <a:buChar char=""/>
              <a:tabLst>
                <a:tab pos="457200" algn="l"/>
              </a:tabLst>
            </a:pPr>
            <a:r>
              <a:rPr lang="en-US" dirty="0">
                <a:latin typeface="Georgia" panose="02040502050405020303" pitchFamily="18" charset="0"/>
                <a:ea typeface="Times New Roman" panose="02020603050405020304" pitchFamily="18" charset="0"/>
                <a:cs typeface="Arial" panose="020B0604020202020204" pitchFamily="34" charset="0"/>
              </a:rPr>
              <a:t>Includes input </a:t>
            </a:r>
            <a:r>
              <a:rPr lang="en-US" dirty="0">
                <a:effectLst/>
                <a:latin typeface="Georgia" panose="02040502050405020303" pitchFamily="18" charset="0"/>
                <a:ea typeface="Times New Roman" panose="02020603050405020304" pitchFamily="18" charset="0"/>
                <a:cs typeface="Arial" panose="020B0604020202020204" pitchFamily="34" charset="0"/>
              </a:rPr>
              <a:t>from virtual, small and medium size members </a:t>
            </a:r>
          </a:p>
          <a:p>
            <a:pPr marR="0" lvl="0" algn="l">
              <a:spcBef>
                <a:spcPts val="0"/>
              </a:spcBef>
              <a:spcAft>
                <a:spcPts val="0"/>
              </a:spcAft>
              <a:buSzPts val="1000"/>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effectLst/>
                <a:latin typeface="Georgia" panose="02040502050405020303" pitchFamily="18" charset="0"/>
                <a:ea typeface="Times New Roman" panose="02020603050405020304" pitchFamily="18" charset="0"/>
                <a:cs typeface="Arial" panose="020B0604020202020204" pitchFamily="34" charset="0"/>
              </a:rPr>
              <a:t>Enable people to connect with their peers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2600" dirty="0">
              <a:effectLst/>
              <a:latin typeface="Georgia" panose="02040502050405020303" pitchFamily="18" charset="0"/>
              <a:ea typeface="Times New Roman" panose="02020603050405020304" pitchFamily="18" charset="0"/>
              <a:cs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latin typeface="Georgia" panose="02040502050405020303" pitchFamily="18" charset="0"/>
                <a:ea typeface="Times New Roman" panose="02020603050405020304" pitchFamily="18" charset="0"/>
                <a:cs typeface="Arial" panose="020B0604020202020204" pitchFamily="34" charset="0"/>
              </a:rPr>
              <a:t>Identify topics for Conferences and Webinars, Allocate time at meetings to discuss critical issues (i.e. Hiring challenges, Near shoring, Regulatory issues)</a:t>
            </a:r>
            <a:r>
              <a:rPr lang="en-US" sz="2600" dirty="0">
                <a:effectLst/>
                <a:latin typeface="Georgia" panose="02040502050405020303" pitchFamily="18" charset="0"/>
                <a:ea typeface="Times New Roman" panose="02020603050405020304" pitchFamily="18" charset="0"/>
                <a:cs typeface="Arial" panose="020B0604020202020204" pitchFamily="34" charset="0"/>
              </a:rPr>
              <a:t> </a:t>
            </a:r>
            <a:r>
              <a:rPr lang="en-US" sz="2600" dirty="0">
                <a:effectLst/>
                <a:latin typeface="Arial" panose="020B0604020202020204" pitchFamily="34" charset="0"/>
                <a:ea typeface="Times New Roman" panose="02020603050405020304" pitchFamily="18" charset="0"/>
                <a:cs typeface="Times New Roman" panose="02020603050405020304" pitchFamily="18" charset="0"/>
              </a:rPr>
              <a:t> </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26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solidFill>
                  <a:srgbClr val="000000"/>
                </a:solidFill>
                <a:latin typeface="Georgia" panose="02040502050405020303" pitchFamily="18" charset="0"/>
                <a:ea typeface="Times New Roman" panose="02020603050405020304" pitchFamily="18" charset="0"/>
                <a:cs typeface="Arial" panose="020B0604020202020204" pitchFamily="34" charset="0"/>
              </a:rPr>
              <a:t>Improve connectivity with internal and external customers and suppliers, and “hand-offs” between clinical and commercial</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2600"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solidFill>
                  <a:srgbClr val="000000"/>
                </a:solidFill>
                <a:latin typeface="Georgia" panose="02040502050405020303" pitchFamily="18" charset="0"/>
                <a:ea typeface="Times New Roman" panose="02020603050405020304" pitchFamily="18" charset="0"/>
                <a:cs typeface="Arial" panose="020B0604020202020204" pitchFamily="34" charset="0"/>
              </a:rPr>
              <a:t>Understand cost drivers and enable members to measure and manage these in meaningful segments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2600"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solidFill>
                  <a:srgbClr val="000000"/>
                </a:solidFill>
                <a:latin typeface="Georgia" panose="02040502050405020303" pitchFamily="18" charset="0"/>
                <a:ea typeface="Times New Roman" panose="02020603050405020304" pitchFamily="18" charset="0"/>
                <a:cs typeface="Arial" panose="020B0604020202020204" pitchFamily="34" charset="0"/>
              </a:rPr>
              <a:t>Help members educate their executives around the need and value of ERP solutions, and what technologies are available</a:t>
            </a:r>
          </a:p>
          <a:p>
            <a:endParaRPr lang="en-US" dirty="0"/>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1204786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196615" cy="2450767"/>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1717017"/>
            <a:ext cx="9144000" cy="4981515"/>
          </a:xfrm>
        </p:spPr>
        <p:txBody>
          <a:bodyPr>
            <a:normAutofit/>
          </a:bodyPr>
          <a:lstStyle/>
          <a:p>
            <a:r>
              <a:rPr lang="en-US" sz="3200" b="1" dirty="0"/>
              <a:t>Workstream Groups Charter</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Identify, discuss and align to industry best practices relating to their workstream</a:t>
            </a:r>
          </a:p>
          <a:p>
            <a:pPr marR="0" lvl="0" algn="l">
              <a:spcBef>
                <a:spcPts val="0"/>
              </a:spcBef>
              <a:spcAft>
                <a:spcPts val="0"/>
              </a:spcAft>
              <a:buSzPts val="1000"/>
              <a:tabLst>
                <a:tab pos="457200" algn="l"/>
              </a:tabLs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l">
              <a:spcBef>
                <a:spcPts val="0"/>
              </a:spcBef>
              <a:buSzPts val="1000"/>
              <a:buFont typeface="Symbol" panose="05050102010706020507" pitchFamily="18" charset="2"/>
              <a:buChar char=""/>
              <a:tabLst>
                <a:tab pos="457200" algn="l"/>
              </a:tabLst>
            </a:pPr>
            <a:r>
              <a:rPr lang="en-US" sz="1800" dirty="0">
                <a:solidFill>
                  <a:srgbClr val="000000"/>
                </a:solidFill>
                <a:latin typeface="Georgia" panose="02040502050405020303" pitchFamily="18" charset="0"/>
                <a:ea typeface="Times New Roman" panose="02020603050405020304" pitchFamily="18" charset="0"/>
                <a:cs typeface="Arial" panose="020B0604020202020204" pitchFamily="34" charset="0"/>
              </a:rPr>
              <a:t>Includes input </a:t>
            </a:r>
            <a:r>
              <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from virtual, small and medium size members and from Service </a:t>
            </a:r>
            <a:r>
              <a:rPr lang="en-US" sz="1800" dirty="0">
                <a:solidFill>
                  <a:srgbClr val="000000"/>
                </a:solidFill>
                <a:latin typeface="Georgia" panose="02040502050405020303" pitchFamily="18" charset="0"/>
                <a:ea typeface="Times New Roman" panose="02020603050405020304" pitchFamily="18" charset="0"/>
                <a:cs typeface="Arial" panose="020B0604020202020204" pitchFamily="34" charset="0"/>
              </a:rPr>
              <a:t>P</a:t>
            </a:r>
            <a:r>
              <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roviders</a:t>
            </a:r>
          </a:p>
          <a:p>
            <a:pPr marL="800100" lvl="1" indent="-342900" algn="l">
              <a:spcBef>
                <a:spcPts val="0"/>
              </a:spcBef>
              <a:buSzPts val="1000"/>
              <a:buFont typeface="Symbol" panose="05050102010706020507" pitchFamily="18" charset="2"/>
              <a:buChar char=""/>
              <a:tabLst>
                <a:tab pos="457200" algn="l"/>
              </a:tabLst>
            </a:pPr>
            <a:endParaRPr lang="en-US" sz="1800" dirty="0">
              <a:solidFill>
                <a:srgbClr val="000000"/>
              </a:solidFill>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sz="1800" dirty="0">
                <a:solidFill>
                  <a:srgbClr val="FF0000"/>
                </a:solidFill>
                <a:latin typeface="Georgia" panose="02040502050405020303" pitchFamily="18" charset="0"/>
                <a:ea typeface="Times New Roman" panose="02020603050405020304" pitchFamily="18" charset="0"/>
                <a:cs typeface="Arial" panose="020B0604020202020204" pitchFamily="34" charset="0"/>
              </a:rPr>
              <a:t>Encourage collaboration for participants to ask and share information about challenges and solutions related to their workstream</a:t>
            </a:r>
            <a:endParaRPr lang="en-US" sz="1800" dirty="0">
              <a:solidFill>
                <a:srgbClr val="FF0000"/>
              </a:solidFill>
              <a:effectLst/>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endPar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Identify topics and speakers for BSMA webinars, workshops &amp; conferences </a:t>
            </a:r>
          </a:p>
          <a:p>
            <a:pPr lvl="1" algn="l">
              <a:spcBef>
                <a:spcPts val="0"/>
              </a:spcBef>
              <a:buSzPts val="1000"/>
              <a:tabLst>
                <a:tab pos="457200" algn="l"/>
              </a:tabLst>
            </a:pPr>
            <a:endPar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R="0" lvl="0" algn="l">
              <a:spcBef>
                <a:spcPts val="0"/>
              </a:spcBef>
              <a:spcAft>
                <a:spcPts val="0"/>
              </a:spcAft>
              <a:buSzPts val="1000"/>
              <a:tabLst>
                <a:tab pos="457200" algn="l"/>
              </a:tabLs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Enable people to connect with their peers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endParaRPr lang="en-US" dirty="0"/>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2334252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7" y="0"/>
            <a:ext cx="4004109" cy="2389600"/>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938676" y="1364167"/>
            <a:ext cx="10478261" cy="5048250"/>
          </a:xfrm>
        </p:spPr>
        <p:txBody>
          <a:bodyPr>
            <a:normAutofit fontScale="92500" lnSpcReduction="10000"/>
          </a:bodyPr>
          <a:lstStyle/>
          <a:p>
            <a:r>
              <a:rPr lang="en-US" sz="3500" b="1" dirty="0"/>
              <a:t> Webinars YTD</a:t>
            </a:r>
          </a:p>
          <a:p>
            <a:endParaRPr lang="en-US" sz="3200" dirty="0"/>
          </a:p>
          <a:p>
            <a:pPr marL="800100" lvl="1" indent="-342900" algn="l">
              <a:buFont typeface="Arial" panose="020B0604020202020204" pitchFamily="34" charset="0"/>
              <a:buChar char="•"/>
            </a:pPr>
            <a:r>
              <a:rPr lang="en-US" sz="2200" b="1" dirty="0">
                <a:solidFill>
                  <a:srgbClr val="0070C0"/>
                </a:solidFill>
                <a:effectLst/>
                <a:latin typeface="Aptos" panose="020B0004020202020204" pitchFamily="34" charset="0"/>
                <a:ea typeface="Aptos" panose="020B0004020202020204" pitchFamily="34" charset="0"/>
                <a:cs typeface="Arial" panose="020B0604020202020204" pitchFamily="34" charset="0"/>
              </a:rPr>
              <a:t>“Navigating VAT for Cost Savings in a Complex, Global, Regulated Market”   </a:t>
            </a:r>
            <a:r>
              <a:rPr lang="en-US" sz="2200" dirty="0">
                <a:effectLst/>
                <a:latin typeface="Aptos" panose="020B0004020202020204" pitchFamily="34" charset="0"/>
                <a:ea typeface="Aptos" panose="020B0004020202020204" pitchFamily="34" charset="0"/>
                <a:cs typeface="Arial" panose="020B0604020202020204" pitchFamily="34" charset="0"/>
              </a:rPr>
              <a:t>February 13, 2025  </a:t>
            </a:r>
          </a:p>
          <a:p>
            <a:pPr marL="1257300" lvl="2" indent="-342900" algn="l">
              <a:buFont typeface="Arial" panose="020B0604020202020204" pitchFamily="34" charset="0"/>
              <a:buChar char="•"/>
            </a:pPr>
            <a:r>
              <a:rPr lang="en-US" i="1" dirty="0">
                <a:effectLst/>
                <a:latin typeface="Aptos" panose="020B0004020202020204" pitchFamily="34" charset="0"/>
                <a:ea typeface="Aptos" panose="020B0004020202020204" pitchFamily="34" charset="0"/>
                <a:cs typeface="Arial" panose="020B0604020202020204" pitchFamily="34" charset="0"/>
              </a:rPr>
              <a:t>Presented by VAT IT, Beacon Bio, Verve Therapeutics and Controlled Chaos Consulting</a:t>
            </a:r>
          </a:p>
          <a:p>
            <a:pPr marL="800100" lvl="1" indent="-342900" algn="l">
              <a:buFont typeface="Arial" panose="020B0604020202020204" pitchFamily="34" charset="0"/>
              <a:buChar char="•"/>
            </a:pPr>
            <a:endParaRPr lang="en-US" dirty="0">
              <a:effectLst/>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sz="2200" b="1" dirty="0">
                <a:solidFill>
                  <a:srgbClr val="0070C0"/>
                </a:solidFill>
                <a:effectLst/>
                <a:latin typeface="Aptos" panose="020B0004020202020204" pitchFamily="34" charset="0"/>
                <a:ea typeface="Aptos" panose="020B0004020202020204" pitchFamily="34" charset="0"/>
                <a:cs typeface="Arial" panose="020B0604020202020204" pitchFamily="34" charset="0"/>
              </a:rPr>
              <a:t>“Leveraging Flexible Packaging, Labeling &amp; Distribution Strategies to Achieve Clinical Supply Chain Effectiveness”   </a:t>
            </a:r>
            <a:r>
              <a:rPr lang="en-US" sz="2200" dirty="0">
                <a:effectLst/>
                <a:latin typeface="Aptos" panose="020B0004020202020204" pitchFamily="34" charset="0"/>
                <a:ea typeface="Aptos" panose="020B0004020202020204" pitchFamily="34" charset="0"/>
                <a:cs typeface="Arial" panose="020B0604020202020204" pitchFamily="34" charset="0"/>
              </a:rPr>
              <a:t>May 8, 2025 </a:t>
            </a:r>
            <a:endParaRPr lang="en-US" sz="2200" dirty="0">
              <a:latin typeface="Aptos" panose="020B0004020202020204" pitchFamily="34" charset="0"/>
              <a:ea typeface="Aptos" panose="020B0004020202020204" pitchFamily="34" charset="0"/>
              <a:cs typeface="Arial" panose="020B0604020202020204" pitchFamily="34" charset="0"/>
            </a:endParaRPr>
          </a:p>
          <a:p>
            <a:pPr marL="1257300" lvl="2" indent="-342900" algn="l">
              <a:buFont typeface="Arial" panose="020B0604020202020204" pitchFamily="34" charset="0"/>
              <a:buChar char="•"/>
            </a:pPr>
            <a:r>
              <a:rPr lang="en-US" dirty="0">
                <a:effectLst/>
                <a:latin typeface="Aptos" panose="020B0004020202020204" pitchFamily="34" charset="0"/>
                <a:ea typeface="Aptos" panose="020B0004020202020204" pitchFamily="34" charset="0"/>
                <a:cs typeface="Arial" panose="020B0604020202020204" pitchFamily="34" charset="0"/>
              </a:rPr>
              <a:t> </a:t>
            </a:r>
            <a:r>
              <a:rPr lang="en-US" i="1" dirty="0">
                <a:effectLst/>
                <a:latin typeface="Aptos" panose="020B0004020202020204" pitchFamily="34" charset="0"/>
                <a:ea typeface="Aptos" panose="020B0004020202020204" pitchFamily="34" charset="0"/>
                <a:cs typeface="Arial" panose="020B0604020202020204" pitchFamily="34" charset="0"/>
              </a:rPr>
              <a:t>Presented by</a:t>
            </a:r>
            <a:r>
              <a:rPr lang="en-US" i="1" dirty="0">
                <a:solidFill>
                  <a:srgbClr val="000000"/>
                </a:solidFill>
                <a:effectLst/>
                <a:latin typeface="Arial" panose="020B0604020202020204" pitchFamily="34" charset="0"/>
                <a:ea typeface="Aptos" panose="020B0004020202020204" pitchFamily="34" charset="0"/>
              </a:rPr>
              <a:t> Catalent</a:t>
            </a:r>
            <a:endParaRPr lang="en-US" i="1" dirty="0">
              <a:effectLst/>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endParaRPr lang="en-US" sz="2400" dirty="0"/>
          </a:p>
          <a:p>
            <a:pPr marL="800100" lvl="1" indent="-342900" algn="l">
              <a:buFont typeface="Arial" panose="020B0604020202020204" pitchFamily="34" charset="0"/>
              <a:buChar char="•"/>
            </a:pPr>
            <a:r>
              <a:rPr lang="en-US" sz="2200" b="1" dirty="0">
                <a:solidFill>
                  <a:srgbClr val="0070C0"/>
                </a:solidFill>
              </a:rPr>
              <a:t>“T Cells &amp; Trade Wars – Navigating Uncertainty in the Advanced Therapy Supply Chain”</a:t>
            </a:r>
            <a:r>
              <a:rPr lang="en-US" sz="2200" b="1" dirty="0"/>
              <a:t>  </a:t>
            </a:r>
            <a:r>
              <a:rPr lang="en-US" sz="2200" dirty="0"/>
              <a:t>June 12, 2025</a:t>
            </a:r>
          </a:p>
          <a:p>
            <a:pPr marL="1257300" lvl="2" indent="-342900" algn="l">
              <a:buFont typeface="Arial" panose="020B0604020202020204" pitchFamily="34" charset="0"/>
              <a:buChar char="•"/>
            </a:pPr>
            <a:r>
              <a:rPr lang="en-US" i="1" dirty="0"/>
              <a:t>Presented by Marken and </a:t>
            </a:r>
            <a:r>
              <a:rPr lang="en-US" i="1" dirty="0" err="1"/>
              <a:t>Pluristyx</a:t>
            </a:r>
            <a:endParaRPr lang="en-US" i="1" dirty="0"/>
          </a:p>
          <a:p>
            <a:pPr marL="1257300" lvl="2" indent="-342900" algn="l">
              <a:buFont typeface="Arial" panose="020B0604020202020204" pitchFamily="34" charset="0"/>
              <a:buChar char="•"/>
            </a:pPr>
            <a:endParaRPr lang="en-US" sz="2200" dirty="0"/>
          </a:p>
          <a:p>
            <a:pPr marL="800100" lvl="1" indent="-342900" algn="l">
              <a:buFont typeface="Arial" panose="020B0604020202020204" pitchFamily="34" charset="0"/>
              <a:buChar char="•"/>
            </a:pPr>
            <a:r>
              <a:rPr lang="en-US" sz="2200" b="1" dirty="0">
                <a:solidFill>
                  <a:srgbClr val="0070C0"/>
                </a:solidFill>
              </a:rPr>
              <a:t>“What Services Should We Expect from a Good Broker”</a:t>
            </a:r>
            <a:r>
              <a:rPr lang="en-US" sz="2200" b="1" dirty="0"/>
              <a:t>   </a:t>
            </a:r>
            <a:r>
              <a:rPr lang="en-US" sz="2200" dirty="0"/>
              <a:t>June 25, 2025</a:t>
            </a:r>
          </a:p>
          <a:p>
            <a:pPr marL="1257300" lvl="2" indent="-342900" algn="l">
              <a:buFont typeface="Arial" panose="020B0604020202020204" pitchFamily="34" charset="0"/>
              <a:buChar char="•"/>
            </a:pPr>
            <a:r>
              <a:rPr lang="en-US" i="1" dirty="0"/>
              <a:t>Presented by DSV, DSG, </a:t>
            </a:r>
            <a:r>
              <a:rPr lang="en-US" i="1" dirty="0" err="1"/>
              <a:t>Klearnow</a:t>
            </a:r>
            <a:r>
              <a:rPr lang="en-US" i="1" dirty="0"/>
              <a:t> and JAS Worldwide</a:t>
            </a:r>
          </a:p>
          <a:p>
            <a:pPr lvl="1" algn="l"/>
            <a:endParaRPr lang="en-US" sz="2400" b="1" dirty="0">
              <a:solidFill>
                <a:srgbClr val="0070C0"/>
              </a:solidFill>
            </a:endParaRPr>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2286504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A3813-11D6-3872-AEA1-83590A84BF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2E8936-4AA7-2817-5ACF-F47AD62778BD}"/>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05D80392-4EC9-DF3B-8C2A-929B5C4E4A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7" y="0"/>
            <a:ext cx="4004109" cy="2389600"/>
          </a:xfrm>
          <a:prstGeom prst="rect">
            <a:avLst/>
          </a:prstGeom>
        </p:spPr>
      </p:pic>
      <p:sp>
        <p:nvSpPr>
          <p:cNvPr id="3" name="Subtitle 2">
            <a:extLst>
              <a:ext uri="{FF2B5EF4-FFF2-40B4-BE49-F238E27FC236}">
                <a16:creationId xmlns:a16="http://schemas.microsoft.com/office/drawing/2014/main" id="{B17F4757-9FB9-3202-774F-895F069F9FDF}"/>
              </a:ext>
            </a:extLst>
          </p:cNvPr>
          <p:cNvSpPr>
            <a:spLocks noGrp="1"/>
          </p:cNvSpPr>
          <p:nvPr>
            <p:ph type="subTitle" idx="1"/>
          </p:nvPr>
        </p:nvSpPr>
        <p:spPr>
          <a:xfrm>
            <a:off x="275130" y="1558375"/>
            <a:ext cx="11450230" cy="4712951"/>
          </a:xfrm>
        </p:spPr>
        <p:txBody>
          <a:bodyPr>
            <a:normAutofit/>
          </a:bodyPr>
          <a:lstStyle/>
          <a:p>
            <a:r>
              <a:rPr lang="en-US" sz="3200" b="1" dirty="0"/>
              <a:t> Upcoming Webinars </a:t>
            </a:r>
          </a:p>
          <a:p>
            <a:endParaRPr lang="en-US" sz="3200" dirty="0"/>
          </a:p>
          <a:p>
            <a:pPr marL="800100" lvl="1" indent="-342900" algn="l">
              <a:buFont typeface="Arial" panose="020B0604020202020204" pitchFamily="34" charset="0"/>
              <a:buChar char="•"/>
            </a:pPr>
            <a:r>
              <a:rPr lang="en-US" b="1" dirty="0">
                <a:solidFill>
                  <a:srgbClr val="0070C0"/>
                </a:solidFill>
                <a:effectLst/>
                <a:latin typeface="Aptos" panose="020B0004020202020204" pitchFamily="34" charset="0"/>
                <a:ea typeface="Aptos" panose="020B0004020202020204" pitchFamily="34" charset="0"/>
                <a:cs typeface="Arial" panose="020B0604020202020204" pitchFamily="34" charset="0"/>
              </a:rPr>
              <a:t>“How Smarter Planning Eliminates Interruptions in Drug Supply in Clinical Trials”   </a:t>
            </a:r>
            <a:r>
              <a:rPr lang="en-US" dirty="0">
                <a:latin typeface="Aptos" panose="020B0004020202020204" pitchFamily="34" charset="0"/>
                <a:ea typeface="Aptos" panose="020B0004020202020204" pitchFamily="34" charset="0"/>
                <a:cs typeface="Arial" panose="020B0604020202020204" pitchFamily="34" charset="0"/>
              </a:rPr>
              <a:t>September 24</a:t>
            </a:r>
            <a:r>
              <a:rPr lang="en-US" dirty="0">
                <a:effectLst/>
                <a:latin typeface="Aptos" panose="020B0004020202020204" pitchFamily="34" charset="0"/>
                <a:ea typeface="Aptos" panose="020B0004020202020204" pitchFamily="34" charset="0"/>
                <a:cs typeface="Arial" panose="020B0604020202020204" pitchFamily="34" charset="0"/>
              </a:rPr>
              <a:t>, 2025    </a:t>
            </a:r>
            <a:r>
              <a:rPr lang="en-US" i="1" dirty="0">
                <a:effectLst/>
                <a:latin typeface="Aptos" panose="020B0004020202020204" pitchFamily="34" charset="0"/>
                <a:ea typeface="Aptos" panose="020B0004020202020204" pitchFamily="34" charset="0"/>
                <a:cs typeface="Arial" panose="020B0604020202020204" pitchFamily="34" charset="0"/>
              </a:rPr>
              <a:t>Presented by </a:t>
            </a:r>
            <a:r>
              <a:rPr lang="en-US" i="1" dirty="0" err="1">
                <a:effectLst/>
                <a:latin typeface="Aptos" panose="020B0004020202020204" pitchFamily="34" charset="0"/>
                <a:ea typeface="Aptos" panose="020B0004020202020204" pitchFamily="34" charset="0"/>
                <a:cs typeface="Arial" panose="020B0604020202020204" pitchFamily="34" charset="0"/>
              </a:rPr>
              <a:t>SCmple</a:t>
            </a:r>
            <a:endParaRPr lang="en-US" i="1"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“Optimizing Comparator Sourcing in Clinical Trials”   </a:t>
            </a:r>
            <a:r>
              <a:rPr lang="en-US" dirty="0">
                <a:latin typeface="Aptos" panose="020B0004020202020204" pitchFamily="34" charset="0"/>
                <a:ea typeface="Aptos" panose="020B0004020202020204" pitchFamily="34" charset="0"/>
                <a:cs typeface="Arial" panose="020B0604020202020204" pitchFamily="34" charset="0"/>
              </a:rPr>
              <a:t>October 22, 2025             	     </a:t>
            </a:r>
            <a:r>
              <a:rPr lang="en-US" i="1" dirty="0">
                <a:latin typeface="Aptos" panose="020B0004020202020204" pitchFamily="34" charset="0"/>
                <a:ea typeface="Aptos" panose="020B0004020202020204" pitchFamily="34" charset="0"/>
                <a:cs typeface="Arial" panose="020B0604020202020204" pitchFamily="34" charset="0"/>
              </a:rPr>
              <a:t>Presented by </a:t>
            </a:r>
            <a:r>
              <a:rPr lang="en-US" i="1" dirty="0" err="1">
                <a:latin typeface="Aptos" panose="020B0004020202020204" pitchFamily="34" charset="0"/>
                <a:ea typeface="Aptos" panose="020B0004020202020204" pitchFamily="34" charset="0"/>
                <a:cs typeface="Arial" panose="020B0604020202020204" pitchFamily="34" charset="0"/>
              </a:rPr>
              <a:t>Sanaclis</a:t>
            </a:r>
            <a:r>
              <a:rPr lang="en-US" i="1" dirty="0">
                <a:latin typeface="Aptos" panose="020B0004020202020204" pitchFamily="34" charset="0"/>
                <a:ea typeface="Aptos" panose="020B0004020202020204" pitchFamily="34" charset="0"/>
                <a:cs typeface="Arial" panose="020B0604020202020204" pitchFamily="34" charset="0"/>
              </a:rPr>
              <a:t>, Capgemini, Amgen, Novartis and </a:t>
            </a:r>
            <a:r>
              <a:rPr lang="en-US" i="1" dirty="0" err="1">
                <a:latin typeface="Aptos" panose="020B0004020202020204" pitchFamily="34" charset="0"/>
                <a:ea typeface="Aptos" panose="020B0004020202020204" pitchFamily="34" charset="0"/>
                <a:cs typeface="Arial" panose="020B0604020202020204" pitchFamily="34" charset="0"/>
              </a:rPr>
              <a:t>ThermoFisher</a:t>
            </a:r>
            <a:endParaRPr lang="en-US" i="1"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IRT</a:t>
            </a:r>
            <a:r>
              <a:rPr lang="en-US" dirty="0">
                <a:latin typeface="Aptos" panose="020B0004020202020204" pitchFamily="34" charset="0"/>
                <a:ea typeface="Aptos" panose="020B0004020202020204" pitchFamily="34" charset="0"/>
                <a:cs typeface="Arial" panose="020B0604020202020204" pitchFamily="34" charset="0"/>
              </a:rPr>
              <a:t> </a:t>
            </a: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Best Practices  </a:t>
            </a:r>
            <a:r>
              <a:rPr lang="en-US" dirty="0">
                <a:latin typeface="Aptos" panose="020B0004020202020204" pitchFamily="34" charset="0"/>
                <a:ea typeface="Aptos" panose="020B0004020202020204" pitchFamily="34" charset="0"/>
                <a:cs typeface="Arial" panose="020B0604020202020204" pitchFamily="34" charset="0"/>
              </a:rPr>
              <a:t>(draft title)    November 6, 2025 (pending confirmation)</a:t>
            </a: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How can AI</a:t>
            </a:r>
            <a:r>
              <a:rPr lang="en-US" dirty="0">
                <a:latin typeface="Aptos" panose="020B0004020202020204" pitchFamily="34" charset="0"/>
                <a:ea typeface="Aptos" panose="020B0004020202020204" pitchFamily="34" charset="0"/>
                <a:cs typeface="Arial" panose="020B0604020202020204" pitchFamily="34" charset="0"/>
              </a:rPr>
              <a:t> </a:t>
            </a:r>
            <a:r>
              <a:rPr lang="en-US" b="1" dirty="0">
                <a:solidFill>
                  <a:schemeClr val="accent5">
                    <a:lumMod val="75000"/>
                  </a:schemeClr>
                </a:solidFill>
                <a:latin typeface="Aptos" panose="020B0004020202020204" pitchFamily="34" charset="0"/>
                <a:ea typeface="Aptos" panose="020B0004020202020204" pitchFamily="34" charset="0"/>
                <a:cs typeface="Arial" panose="020B0604020202020204" pitchFamily="34" charset="0"/>
              </a:rPr>
              <a:t>improve what we do?</a:t>
            </a:r>
            <a:r>
              <a:rPr lang="en-US" dirty="0">
                <a:solidFill>
                  <a:schemeClr val="accent5">
                    <a:lumMod val="75000"/>
                  </a:schemeClr>
                </a:solidFill>
                <a:latin typeface="Aptos" panose="020B0004020202020204" pitchFamily="34" charset="0"/>
                <a:ea typeface="Aptos" panose="020B0004020202020204" pitchFamily="34" charset="0"/>
                <a:cs typeface="Arial" panose="020B0604020202020204" pitchFamily="34" charset="0"/>
              </a:rPr>
              <a:t>  </a:t>
            </a:r>
            <a:r>
              <a:rPr lang="en-US" dirty="0">
                <a:latin typeface="Aptos" panose="020B0004020202020204" pitchFamily="34" charset="0"/>
                <a:ea typeface="Aptos" panose="020B0004020202020204" pitchFamily="34" charset="0"/>
                <a:cs typeface="Arial" panose="020B0604020202020204" pitchFamily="34" charset="0"/>
              </a:rPr>
              <a:t>(draft title</a:t>
            </a:r>
            <a:r>
              <a:rPr lang="en-US" dirty="0">
                <a:solidFill>
                  <a:schemeClr val="accent5">
                    <a:lumMod val="75000"/>
                  </a:schemeClr>
                </a:solidFill>
                <a:latin typeface="Aptos" panose="020B0004020202020204" pitchFamily="34" charset="0"/>
                <a:ea typeface="Aptos" panose="020B0004020202020204" pitchFamily="34" charset="0"/>
                <a:cs typeface="Arial" panose="020B0604020202020204" pitchFamily="34" charset="0"/>
              </a:rPr>
              <a:t>) </a:t>
            </a:r>
            <a:r>
              <a:rPr lang="en-US" dirty="0">
                <a:latin typeface="Aptos" panose="020B0004020202020204" pitchFamily="34" charset="0"/>
                <a:ea typeface="Aptos" panose="020B0004020202020204" pitchFamily="34" charset="0"/>
                <a:cs typeface="Arial" panose="020B0604020202020204" pitchFamily="34" charset="0"/>
              </a:rPr>
              <a:t>November 19, 2025  (pending confirmation)</a:t>
            </a: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Strategic Packaging &amp; Labeling – A Unified Approach from Clinical Operations to Supply Chain Execution </a:t>
            </a:r>
            <a:r>
              <a:rPr lang="en-US" dirty="0">
                <a:latin typeface="Aptos" panose="020B0004020202020204" pitchFamily="34" charset="0"/>
                <a:ea typeface="Aptos" panose="020B0004020202020204" pitchFamily="34" charset="0"/>
                <a:cs typeface="Arial" panose="020B0604020202020204" pitchFamily="34" charset="0"/>
              </a:rPr>
              <a:t>(draft title)  December 2 or 3, 2025      </a:t>
            </a:r>
            <a:r>
              <a:rPr lang="en-US" i="1" dirty="0">
                <a:latin typeface="Aptos" panose="020B0004020202020204" pitchFamily="34" charset="0"/>
                <a:ea typeface="Aptos" panose="020B0004020202020204" pitchFamily="34" charset="0"/>
                <a:cs typeface="Arial" panose="020B0604020202020204" pitchFamily="34" charset="0"/>
              </a:rPr>
              <a:t>Presented by </a:t>
            </a:r>
            <a:r>
              <a:rPr lang="en-US" i="1" dirty="0" err="1">
                <a:latin typeface="Aptos" panose="020B0004020202020204" pitchFamily="34" charset="0"/>
                <a:ea typeface="Aptos" panose="020B0004020202020204" pitchFamily="34" charset="0"/>
                <a:cs typeface="Arial" panose="020B0604020202020204" pitchFamily="34" charset="0"/>
              </a:rPr>
              <a:t>Uniphar</a:t>
            </a:r>
            <a:r>
              <a:rPr lang="en-US" i="1" dirty="0">
                <a:latin typeface="Aptos" panose="020B0004020202020204" pitchFamily="34" charset="0"/>
                <a:ea typeface="Aptos" panose="020B0004020202020204" pitchFamily="34" charset="0"/>
                <a:cs typeface="Arial" panose="020B0604020202020204" pitchFamily="34" charset="0"/>
              </a:rPr>
              <a:t> Clinical</a:t>
            </a: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Kinaxis</a:t>
            </a:r>
            <a:r>
              <a:rPr lang="en-US" dirty="0">
                <a:latin typeface="Aptos" panose="020B0004020202020204" pitchFamily="34" charset="0"/>
                <a:ea typeface="Aptos" panose="020B0004020202020204" pitchFamily="34" charset="0"/>
                <a:cs typeface="Arial" panose="020B0604020202020204" pitchFamily="34" charset="0"/>
              </a:rPr>
              <a:t>  (content </a:t>
            </a:r>
            <a:r>
              <a:rPr lang="en-US" dirty="0" err="1">
                <a:latin typeface="Aptos" panose="020B0004020202020204" pitchFamily="34" charset="0"/>
                <a:ea typeface="Aptos" panose="020B0004020202020204" pitchFamily="34" charset="0"/>
                <a:cs typeface="Arial" panose="020B0604020202020204" pitchFamily="34" charset="0"/>
              </a:rPr>
              <a:t>tbd</a:t>
            </a:r>
            <a:r>
              <a:rPr lang="en-US" dirty="0">
                <a:latin typeface="Aptos" panose="020B0004020202020204" pitchFamily="34" charset="0"/>
                <a:ea typeface="Aptos" panose="020B0004020202020204" pitchFamily="34" charset="0"/>
                <a:cs typeface="Arial" panose="020B0604020202020204" pitchFamily="34" charset="0"/>
              </a:rPr>
              <a:t>)   Early January, 2026</a:t>
            </a: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MINT</a:t>
            </a:r>
            <a:r>
              <a:rPr lang="en-US" dirty="0">
                <a:latin typeface="Aptos" panose="020B0004020202020204" pitchFamily="34" charset="0"/>
                <a:ea typeface="Aptos" panose="020B0004020202020204" pitchFamily="34" charset="0"/>
                <a:cs typeface="Arial" panose="020B0604020202020204" pitchFamily="34" charset="0"/>
              </a:rPr>
              <a:t>  Late January, 2026  </a:t>
            </a:r>
            <a:r>
              <a:rPr lang="en-US" i="1" dirty="0">
                <a:latin typeface="Aptos" panose="020B0004020202020204" pitchFamily="34" charset="0"/>
                <a:ea typeface="Aptos" panose="020B0004020202020204" pitchFamily="34" charset="0"/>
                <a:cs typeface="Arial" panose="020B0604020202020204" pitchFamily="34" charset="0"/>
              </a:rPr>
              <a:t>Presented by Clarkston Consulting and </a:t>
            </a:r>
            <a:r>
              <a:rPr lang="en-US" i="1" dirty="0" err="1">
                <a:latin typeface="Aptos" panose="020B0004020202020204" pitchFamily="34" charset="0"/>
                <a:ea typeface="Aptos" panose="020B0004020202020204" pitchFamily="34" charset="0"/>
                <a:cs typeface="Arial" panose="020B0604020202020204" pitchFamily="34" charset="0"/>
              </a:rPr>
              <a:t>Tracelink</a:t>
            </a:r>
            <a:endParaRPr lang="en-US" i="1"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Case Study  </a:t>
            </a:r>
            <a:r>
              <a:rPr lang="en-US" dirty="0">
                <a:latin typeface="Aptos" panose="020B0004020202020204" pitchFamily="34" charset="0"/>
                <a:ea typeface="Aptos" panose="020B0004020202020204" pitchFamily="34" charset="0"/>
                <a:cs typeface="Arial" panose="020B0604020202020204" pitchFamily="34" charset="0"/>
              </a:rPr>
              <a:t>February, 2026  </a:t>
            </a:r>
            <a:r>
              <a:rPr lang="en-US" i="1" dirty="0">
                <a:latin typeface="Aptos" panose="020B0004020202020204" pitchFamily="34" charset="0"/>
                <a:ea typeface="Aptos" panose="020B0004020202020204" pitchFamily="34" charset="0"/>
                <a:cs typeface="Arial" panose="020B0604020202020204" pitchFamily="34" charset="0"/>
              </a:rPr>
              <a:t>Presented by Boston Insights and Customer</a:t>
            </a:r>
          </a:p>
          <a:p>
            <a:pPr lvl="1" algn="l"/>
            <a:endParaRPr lang="en-US" sz="2400" b="1" dirty="0">
              <a:solidFill>
                <a:srgbClr val="0070C0"/>
              </a:solidFill>
            </a:endParaRPr>
          </a:p>
          <a:p>
            <a:endParaRPr lang="en-US" dirty="0"/>
          </a:p>
        </p:txBody>
      </p:sp>
      <p:sp>
        <p:nvSpPr>
          <p:cNvPr id="6" name="TextBox 5">
            <a:extLst>
              <a:ext uri="{FF2B5EF4-FFF2-40B4-BE49-F238E27FC236}">
                <a16:creationId xmlns:a16="http://schemas.microsoft.com/office/drawing/2014/main" id="{1ECD3379-707B-35F8-EC87-B1CFFD3FBB55}"/>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1004842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7C84C-5497-99D7-FCC2-52088DACBC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79FBE-3E6C-DF20-BA7E-EA523B3AF07E}"/>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7594D6E1-E308-9526-7070-C4C032AF5C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881CD987-39D8-A102-D553-3D45C96641C4}"/>
              </a:ext>
            </a:extLst>
          </p:cNvPr>
          <p:cNvSpPr>
            <a:spLocks noGrp="1"/>
          </p:cNvSpPr>
          <p:nvPr>
            <p:ph type="subTitle" idx="1"/>
          </p:nvPr>
        </p:nvSpPr>
        <p:spPr>
          <a:xfrm>
            <a:off x="937260" y="1424600"/>
            <a:ext cx="10370820" cy="4729075"/>
          </a:xfrm>
        </p:spPr>
        <p:txBody>
          <a:bodyPr>
            <a:normAutofit/>
          </a:bodyPr>
          <a:lstStyle/>
          <a:p>
            <a:pPr marL="342900" indent="-342900" algn="l">
              <a:buFont typeface="Arial" panose="020B0604020202020204" pitchFamily="34" charset="0"/>
              <a:buChar char="•"/>
            </a:pPr>
            <a:endParaRPr lang="en-US" dirty="0"/>
          </a:p>
          <a:p>
            <a:pPr algn="l"/>
            <a:r>
              <a:rPr lang="en-US" sz="2000" dirty="0"/>
              <a:t> </a:t>
            </a:r>
            <a:endParaRPr lang="en-US" sz="2000" b="1" dirty="0"/>
          </a:p>
        </p:txBody>
      </p:sp>
      <p:sp>
        <p:nvSpPr>
          <p:cNvPr id="6" name="TextBox 5">
            <a:extLst>
              <a:ext uri="{FF2B5EF4-FFF2-40B4-BE49-F238E27FC236}">
                <a16:creationId xmlns:a16="http://schemas.microsoft.com/office/drawing/2014/main" id="{B47B7370-F6EF-E823-BDBA-21D7A82843F6}"/>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
        <p:nvSpPr>
          <p:cNvPr id="8" name="TextBox 7">
            <a:extLst>
              <a:ext uri="{FF2B5EF4-FFF2-40B4-BE49-F238E27FC236}">
                <a16:creationId xmlns:a16="http://schemas.microsoft.com/office/drawing/2014/main" id="{F4B488E3-A6CF-140B-AAB7-8F250878F2E7}"/>
              </a:ext>
            </a:extLst>
          </p:cNvPr>
          <p:cNvSpPr txBox="1"/>
          <p:nvPr/>
        </p:nvSpPr>
        <p:spPr>
          <a:xfrm>
            <a:off x="1691235" y="1656435"/>
            <a:ext cx="9265381" cy="4721742"/>
          </a:xfrm>
          <a:prstGeom prst="rect">
            <a:avLst/>
          </a:prstGeom>
          <a:noFill/>
        </p:spPr>
        <p:txBody>
          <a:bodyPr wrap="square">
            <a:spAutoFit/>
          </a:bodyPr>
          <a:lstStyle/>
          <a:p>
            <a:pPr marL="0" marR="0">
              <a:lnSpc>
                <a:spcPct val="115000"/>
              </a:lnSpc>
              <a:spcAft>
                <a:spcPts val="800"/>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Plenary Sessions: Advancing the Industry Forward!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Bridging the Gap: How can BioPharma Align Breakthrough Medical Innovations With the Realities of Global Supply Chains?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Resilience Under Pressure: Strategies to Withstand Geopolitical Conflicts, Climate Change, and Near–Black-Swan Events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Building An AI-Powered Enterprise – Intelligent, Faster, More Profitable, and Transformed Near-Blak Swan Events?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Multi-Echelon Inventory Management in the Turbulent World of Tariffs and Geopolitics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Crossing the Gender Chasm: Women in Life Sciences Leadership.</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Ensuring the Talent Pipeline of the Future: Rejuvenating SCM through the 40 Under Forty Program</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Global Supply Risk Management: From Reactive to Predictive</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Adopting GS1 Standards — Enhancing EDI Communication in Clinical Operations and Digital Supply Chain</a:t>
            </a:r>
          </a:p>
        </p:txBody>
      </p:sp>
    </p:spTree>
    <p:extLst>
      <p:ext uri="{BB962C8B-B14F-4D97-AF65-F5344CB8AC3E}">
        <p14:creationId xmlns:p14="http://schemas.microsoft.com/office/powerpoint/2010/main" val="1077817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937260" y="1829200"/>
            <a:ext cx="10370820" cy="4729075"/>
          </a:xfrm>
        </p:spPr>
        <p:txBody>
          <a:bodyPr>
            <a:normAutofit lnSpcReduction="10000"/>
          </a:bodyPr>
          <a:lstStyle/>
          <a:p>
            <a:r>
              <a:rPr lang="en-US" sz="3200" b="1" dirty="0"/>
              <a:t>Agenda</a:t>
            </a:r>
          </a:p>
          <a:p>
            <a:pPr marL="342900" indent="-342900" algn="l">
              <a:buFont typeface="Arial" panose="020B0604020202020204" pitchFamily="34" charset="0"/>
              <a:buChar char="•"/>
            </a:pPr>
            <a:r>
              <a:rPr lang="en-US" dirty="0"/>
              <a:t>Introductions (Name and Company)</a:t>
            </a:r>
          </a:p>
          <a:p>
            <a:pPr marL="342900" indent="-342900" algn="l">
              <a:buFont typeface="Arial" panose="020B0604020202020204" pitchFamily="34" charset="0"/>
              <a:buChar char="•"/>
            </a:pPr>
            <a:r>
              <a:rPr lang="en-US" dirty="0"/>
              <a:t>About BSMA</a:t>
            </a:r>
          </a:p>
          <a:p>
            <a:pPr marL="800100" lvl="1" indent="-342900" algn="l">
              <a:buFont typeface="Arial" panose="020B0604020202020204" pitchFamily="34" charset="0"/>
              <a:buChar char="•"/>
            </a:pPr>
            <a:r>
              <a:rPr lang="en-US" dirty="0"/>
              <a:t>Steering Committees &amp; Workstream Groups </a:t>
            </a:r>
          </a:p>
          <a:p>
            <a:pPr marL="800100" lvl="1" indent="-342900" algn="l">
              <a:buFont typeface="Arial" panose="020B0604020202020204" pitchFamily="34" charset="0"/>
              <a:buChar char="•"/>
            </a:pPr>
            <a:r>
              <a:rPr lang="en-US" dirty="0"/>
              <a:t>BSMA Website</a:t>
            </a:r>
          </a:p>
          <a:p>
            <a:pPr marL="800100" lvl="1" indent="-342900" algn="l">
              <a:buFont typeface="Arial" panose="020B0604020202020204" pitchFamily="34" charset="0"/>
              <a:buChar char="•"/>
            </a:pPr>
            <a:r>
              <a:rPr lang="en-US" dirty="0"/>
              <a:t>2026 Annual Conference</a:t>
            </a:r>
          </a:p>
          <a:p>
            <a:pPr marL="342900" indent="-342900" algn="l">
              <a:buFont typeface="Arial" panose="020B0604020202020204" pitchFamily="34" charset="0"/>
              <a:buChar char="•"/>
            </a:pPr>
            <a:r>
              <a:rPr lang="en-US" dirty="0"/>
              <a:t>Meeting Poll and Discussion About Results </a:t>
            </a:r>
          </a:p>
          <a:p>
            <a:pPr marL="342900" indent="-342900" algn="l">
              <a:buFont typeface="Arial" panose="020B0604020202020204" pitchFamily="34" charset="0"/>
              <a:buChar char="•"/>
            </a:pPr>
            <a:r>
              <a:rPr lang="en-US" dirty="0"/>
              <a:t>Strategic Sourcing Steering Committee Charter Discussion</a:t>
            </a:r>
          </a:p>
          <a:p>
            <a:pPr marL="342900" indent="-342900" algn="l">
              <a:buFont typeface="Arial" panose="020B0604020202020204" pitchFamily="34" charset="0"/>
              <a:buChar char="•"/>
            </a:pPr>
            <a:r>
              <a:rPr lang="en-US" dirty="0"/>
              <a:t>Topics for Annual Conference, Webinar and Future Meetings</a:t>
            </a:r>
          </a:p>
          <a:p>
            <a:pPr marL="342900" indent="-342900" algn="l">
              <a:buFont typeface="Arial" panose="020B0604020202020204" pitchFamily="34" charset="0"/>
              <a:buChar char="•"/>
            </a:pPr>
            <a:r>
              <a:rPr lang="en-US" dirty="0"/>
              <a:t>Future Meeting Dates</a:t>
            </a:r>
          </a:p>
          <a:p>
            <a:pPr algn="l"/>
            <a:r>
              <a:rPr lang="en-US" dirty="0"/>
              <a:t> </a:t>
            </a:r>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1607937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3C549-FBCE-2C1E-E785-1F26A5B05F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6D91E8-F4A8-06B8-E3B1-EC16041F0D48}"/>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830E6C62-5689-2917-7E27-994C95886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273618" cy="2526924"/>
          </a:xfrm>
          <a:prstGeom prst="rect">
            <a:avLst/>
          </a:prstGeom>
        </p:spPr>
      </p:pic>
      <p:sp>
        <p:nvSpPr>
          <p:cNvPr id="3" name="Subtitle 2">
            <a:extLst>
              <a:ext uri="{FF2B5EF4-FFF2-40B4-BE49-F238E27FC236}">
                <a16:creationId xmlns:a16="http://schemas.microsoft.com/office/drawing/2014/main" id="{492C1A14-F53B-2EA0-304F-53251D42292E}"/>
              </a:ext>
            </a:extLst>
          </p:cNvPr>
          <p:cNvSpPr>
            <a:spLocks noGrp="1"/>
          </p:cNvSpPr>
          <p:nvPr>
            <p:ph type="subTitle" idx="1"/>
          </p:nvPr>
        </p:nvSpPr>
        <p:spPr>
          <a:xfrm>
            <a:off x="798897" y="1570747"/>
            <a:ext cx="10327907" cy="4981516"/>
          </a:xfrm>
        </p:spPr>
        <p:txBody>
          <a:bodyPr>
            <a:normAutofit/>
          </a:bodyPr>
          <a:lstStyle/>
          <a:p>
            <a:r>
              <a:rPr lang="en-US" sz="3200" b="1" dirty="0"/>
              <a:t>BSMA Steering Committees</a:t>
            </a:r>
          </a:p>
          <a:p>
            <a:endParaRPr lang="en-US" dirty="0"/>
          </a:p>
          <a:p>
            <a:pPr marL="342900" indent="-342900" algn="l">
              <a:buFont typeface="Arial" panose="020B0604020202020204" pitchFamily="34" charset="0"/>
              <a:buChar char="•"/>
            </a:pPr>
            <a:r>
              <a:rPr lang="en-US" dirty="0"/>
              <a:t>Clinical Supply &amp; Operations  </a:t>
            </a:r>
          </a:p>
          <a:p>
            <a:pPr marL="800100" lvl="1" indent="-342900" algn="l">
              <a:buFont typeface="Arial" panose="020B0604020202020204" pitchFamily="34" charset="0"/>
              <a:buChar char="•"/>
            </a:pPr>
            <a:r>
              <a:rPr lang="en-US" dirty="0"/>
              <a:t>Also has Workstream Groups</a:t>
            </a:r>
          </a:p>
          <a:p>
            <a:pPr marL="342900" indent="-342900" algn="l">
              <a:buFont typeface="Arial" panose="020B0604020202020204" pitchFamily="34" charset="0"/>
              <a:buChar char="•"/>
            </a:pPr>
            <a:r>
              <a:rPr lang="en-US" dirty="0"/>
              <a:t>Cell &amp; Gene Therapy</a:t>
            </a:r>
          </a:p>
          <a:p>
            <a:pPr marL="342900" indent="-342900" algn="l">
              <a:buFont typeface="Arial" panose="020B0604020202020204" pitchFamily="34" charset="0"/>
              <a:buChar char="•"/>
            </a:pPr>
            <a:r>
              <a:rPr lang="en-US" dirty="0"/>
              <a:t>Digital Transformation (Commercial)</a:t>
            </a:r>
          </a:p>
          <a:p>
            <a:pPr marL="342900" indent="-342900" algn="l">
              <a:buFont typeface="Arial" panose="020B0604020202020204" pitchFamily="34" charset="0"/>
              <a:buChar char="•"/>
            </a:pPr>
            <a:r>
              <a:rPr lang="en-US" dirty="0"/>
              <a:t>Transportation &amp; Logistics (Commercial)</a:t>
            </a:r>
          </a:p>
          <a:p>
            <a:pPr marL="342900" indent="-342900" algn="l">
              <a:buFont typeface="Arial" panose="020B0604020202020204" pitchFamily="34" charset="0"/>
              <a:buChar char="•"/>
            </a:pPr>
            <a:r>
              <a:rPr lang="en-US" dirty="0"/>
              <a:t>Industry University Initiative</a:t>
            </a:r>
          </a:p>
          <a:p>
            <a:pPr marL="342900" indent="-342900" algn="l">
              <a:buFont typeface="Arial" panose="020B0604020202020204" pitchFamily="34" charset="0"/>
              <a:buChar char="•"/>
            </a:pPr>
            <a:r>
              <a:rPr lang="en-US" dirty="0">
                <a:solidFill>
                  <a:srgbClr val="FF0000"/>
                </a:solidFill>
              </a:rPr>
              <a:t>Strategic Sourcing (new)</a:t>
            </a:r>
          </a:p>
          <a:p>
            <a:pPr marL="800100" lvl="1" indent="-342900" algn="l">
              <a:buFont typeface="Arial" panose="020B0604020202020204" pitchFamily="34" charset="0"/>
              <a:buChar char="•"/>
            </a:pPr>
            <a:r>
              <a:rPr lang="en-US" dirty="0">
                <a:solidFill>
                  <a:srgbClr val="FF0000"/>
                </a:solidFill>
              </a:rPr>
              <a:t>Co-Chairs:  Shesh Sharma (</a:t>
            </a:r>
            <a:r>
              <a:rPr lang="en-US" dirty="0" err="1">
                <a:solidFill>
                  <a:srgbClr val="FF0000"/>
                </a:solidFill>
              </a:rPr>
              <a:t>InnoLynx</a:t>
            </a:r>
            <a:r>
              <a:rPr lang="en-US" dirty="0">
                <a:solidFill>
                  <a:srgbClr val="FF0000"/>
                </a:solidFill>
              </a:rPr>
              <a:t>), Christopher Jacks (Catalent), Keisha Mitchell (Gilead)</a:t>
            </a:r>
          </a:p>
          <a:p>
            <a:pPr marL="342900" indent="-342900" algn="l">
              <a:buFont typeface="Arial" panose="020B0604020202020204" pitchFamily="34" charset="0"/>
              <a:buChar char="•"/>
            </a:pPr>
            <a:r>
              <a:rPr lang="en-US" dirty="0"/>
              <a:t>Sustainability (</a:t>
            </a:r>
            <a:r>
              <a:rPr lang="en-US" i="1" dirty="0"/>
              <a:t>future</a:t>
            </a:r>
            <a:r>
              <a:rPr lang="en-US" dirty="0"/>
              <a:t>)</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dirty="0"/>
          </a:p>
          <a:p>
            <a:endParaRPr lang="en-US" dirty="0"/>
          </a:p>
        </p:txBody>
      </p:sp>
      <p:sp>
        <p:nvSpPr>
          <p:cNvPr id="6" name="TextBox 5">
            <a:extLst>
              <a:ext uri="{FF2B5EF4-FFF2-40B4-BE49-F238E27FC236}">
                <a16:creationId xmlns:a16="http://schemas.microsoft.com/office/drawing/2014/main" id="{1CB66A1C-CB9E-5E18-60FE-D86E41286202}"/>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3367556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85010"/>
            <a:ext cx="4572000" cy="1867302"/>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698269" y="1289104"/>
            <a:ext cx="10849066" cy="5552116"/>
          </a:xfrm>
        </p:spPr>
        <p:txBody>
          <a:bodyPr>
            <a:normAutofit/>
          </a:bodyPr>
          <a:lstStyle/>
          <a:p>
            <a:endParaRPr lang="en-US" dirty="0"/>
          </a:p>
          <a:p>
            <a:pPr marL="800100" lvl="1" indent="-342900" algn="l">
              <a:buFont typeface="Arial" panose="020B0604020202020204" pitchFamily="34" charset="0"/>
              <a:buChar char="•"/>
            </a:pPr>
            <a:r>
              <a:rPr lang="en-US" b="1" dirty="0"/>
              <a:t>Clinical Supply Planning &amp; Operations:</a:t>
            </a:r>
            <a:r>
              <a:rPr lang="en-US" dirty="0"/>
              <a:t>  Encompasses core clinical supply chain processes, such as demand and supply planning, packaging, labeling, QP release and comparators.</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Clinical Supply Technology</a:t>
            </a:r>
            <a:r>
              <a:rPr lang="en-US" dirty="0"/>
              <a:t> (aka Moving Beyond Excel):  Addresses tools and technology for making better informed decisions, such as IRT, AI, and various types of software solutions. </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Clinical Logistics &amp; Trade Compliance</a:t>
            </a:r>
            <a:r>
              <a:rPr lang="en-US" dirty="0"/>
              <a:t>:  Subject matter includes global logistics from Clinical to Commercial launch, such as trade compliance, cold chain, tariffs, valuations, VAT,  shipping documents, depots, etc.</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Commercial Product Launch</a:t>
            </a:r>
            <a:r>
              <a:rPr lang="en-US" dirty="0"/>
              <a:t>:  Includes companies aspiring to launch their first commercial product with companies that have experience sharing lesson learned in areas such as tech transfers, organizational skills required, processes and technology necessary to achieve a successful launch. </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IRT:</a:t>
            </a:r>
            <a:r>
              <a:rPr lang="en-US" dirty="0"/>
              <a:t>  Future?</a:t>
            </a:r>
          </a:p>
          <a:p>
            <a:pPr lvl="2"/>
            <a:endParaRPr lang="en-US" sz="2000" dirty="0">
              <a:latin typeface="Calibri" panose="020F0502020204030204" pitchFamily="34" charset="0"/>
            </a:endParaRPr>
          </a:p>
          <a:p>
            <a:pPr lvl="2" algn="l"/>
            <a:endParaRPr lang="en-US" sz="2400" i="1" dirty="0"/>
          </a:p>
          <a:p>
            <a:pPr lvl="2"/>
            <a:endParaRPr lang="en-US" sz="3200" dirty="0"/>
          </a:p>
          <a:p>
            <a:pPr marL="1828800" lvl="3" indent="-457200" algn="l">
              <a:buFont typeface="Arial" panose="020B0604020202020204" pitchFamily="34" charset="0"/>
              <a:buChar char="•"/>
            </a:pPr>
            <a:endParaRPr lang="en-US" sz="1800" dirty="0"/>
          </a:p>
          <a:p>
            <a:pPr lvl="2" algn="l"/>
            <a:endParaRPr lang="en-US" sz="2000" dirty="0"/>
          </a:p>
          <a:p>
            <a:pPr lvl="2" algn="l"/>
            <a:endParaRPr lang="en-US" sz="2600" dirty="0"/>
          </a:p>
          <a:p>
            <a:pPr lvl="1" algn="l"/>
            <a:endParaRPr lang="en-US" sz="2800" dirty="0"/>
          </a:p>
        </p:txBody>
      </p:sp>
      <p:sp>
        <p:nvSpPr>
          <p:cNvPr id="4" name="TextBox 3">
            <a:extLst>
              <a:ext uri="{FF2B5EF4-FFF2-40B4-BE49-F238E27FC236}">
                <a16:creationId xmlns:a16="http://schemas.microsoft.com/office/drawing/2014/main" id="{04646424-6625-FF1F-CBB3-74B6F3CAE086}"/>
              </a:ext>
            </a:extLst>
          </p:cNvPr>
          <p:cNvSpPr txBox="1"/>
          <p:nvPr/>
        </p:nvSpPr>
        <p:spPr>
          <a:xfrm>
            <a:off x="1183907" y="822403"/>
            <a:ext cx="10231655" cy="584775"/>
          </a:xfrm>
          <a:prstGeom prst="rect">
            <a:avLst/>
          </a:prstGeom>
          <a:noFill/>
        </p:spPr>
        <p:txBody>
          <a:bodyPr wrap="square" rtlCol="0">
            <a:spAutoFit/>
          </a:bodyPr>
          <a:lstStyle/>
          <a:p>
            <a:r>
              <a:rPr lang="en-US" sz="3200" b="1" dirty="0"/>
              <a:t>Workstream Groups Under Clinical S.C. Steering Committee </a:t>
            </a:r>
          </a:p>
        </p:txBody>
      </p:sp>
    </p:spTree>
    <p:extLst>
      <p:ext uri="{BB962C8B-B14F-4D97-AF65-F5344CB8AC3E}">
        <p14:creationId xmlns:p14="http://schemas.microsoft.com/office/powerpoint/2010/main" val="814352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081112" cy="2261982"/>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638066" y="1692425"/>
            <a:ext cx="8885949" cy="4848620"/>
          </a:xfrm>
        </p:spPr>
        <p:txBody>
          <a:bodyPr>
            <a:normAutofit/>
          </a:bodyPr>
          <a:lstStyle/>
          <a:p>
            <a:r>
              <a:rPr lang="en-US" sz="3200" b="1" dirty="0"/>
              <a:t>BSMA</a:t>
            </a:r>
            <a:r>
              <a:rPr lang="en-US" sz="3600" b="1" dirty="0"/>
              <a:t> </a:t>
            </a:r>
            <a:r>
              <a:rPr lang="en-US" sz="3200" b="1" dirty="0"/>
              <a:t>Website</a:t>
            </a:r>
          </a:p>
          <a:p>
            <a:pPr lvl="5" algn="l"/>
            <a:endParaRPr lang="en-US" sz="2000" dirty="0"/>
          </a:p>
          <a:p>
            <a:pPr lvl="2" algn="l"/>
            <a:r>
              <a:rPr lang="en-US" sz="2400" dirty="0"/>
              <a:t>Includes:</a:t>
            </a:r>
          </a:p>
          <a:p>
            <a:pPr marL="1257300" lvl="2" indent="-342900" algn="l">
              <a:buFont typeface="Arial" panose="020B0604020202020204" pitchFamily="34" charset="0"/>
              <a:buChar char="•"/>
            </a:pPr>
            <a:r>
              <a:rPr lang="en-US" sz="2400" dirty="0"/>
              <a:t>Steering Committee and Workstream Group information</a:t>
            </a:r>
          </a:p>
          <a:p>
            <a:pPr marL="1714500" lvl="3" indent="-342900" algn="l">
              <a:buFont typeface="Arial" panose="020B0604020202020204" pitchFamily="34" charset="0"/>
              <a:buChar char="•"/>
            </a:pPr>
            <a:r>
              <a:rPr lang="en-US" sz="2200" i="1" dirty="0"/>
              <a:t>Link to request </a:t>
            </a:r>
            <a:r>
              <a:rPr lang="en-US" sz="2200" b="1" i="1" dirty="0"/>
              <a:t>joining</a:t>
            </a:r>
            <a:r>
              <a:rPr lang="en-US" sz="2200" i="1" dirty="0"/>
              <a:t> a SC or Workstream Group</a:t>
            </a:r>
          </a:p>
          <a:p>
            <a:pPr marL="1257300" lvl="2" indent="-342900" algn="l">
              <a:buFont typeface="Arial" panose="020B0604020202020204" pitchFamily="34" charset="0"/>
              <a:buChar char="•"/>
            </a:pPr>
            <a:r>
              <a:rPr lang="en-US" sz="2400" dirty="0"/>
              <a:t>Dates for upcoming Steering Committee Meetings, Workstream Group Meetings, and Webinars</a:t>
            </a:r>
          </a:p>
          <a:p>
            <a:pPr marL="1714500" lvl="3" indent="-342900" algn="l">
              <a:buFont typeface="Arial" panose="020B0604020202020204" pitchFamily="34" charset="0"/>
              <a:buChar char="•"/>
            </a:pPr>
            <a:r>
              <a:rPr lang="en-US" sz="2200" i="1" dirty="0"/>
              <a:t>Link to request </a:t>
            </a:r>
            <a:r>
              <a:rPr lang="en-US" sz="2200" b="1" i="1" dirty="0"/>
              <a:t>registration</a:t>
            </a:r>
            <a:r>
              <a:rPr lang="en-US" sz="2200" i="1" dirty="0"/>
              <a:t> to webinars and meetings</a:t>
            </a:r>
          </a:p>
          <a:p>
            <a:pPr marL="1257300" lvl="2" indent="-342900" algn="l">
              <a:buFont typeface="Arial" panose="020B0604020202020204" pitchFamily="34" charset="0"/>
              <a:buChar char="•"/>
            </a:pPr>
            <a:endParaRPr lang="en-US" sz="2400" dirty="0"/>
          </a:p>
          <a:p>
            <a:pPr marL="1257300" lvl="2" indent="-342900" algn="l">
              <a:buFont typeface="Arial" panose="020B0604020202020204" pitchFamily="34" charset="0"/>
              <a:buChar char="•"/>
            </a:pPr>
            <a:r>
              <a:rPr lang="en-US" sz="2400" dirty="0"/>
              <a:t>Meeting and Webinar slides and recordings</a:t>
            </a:r>
          </a:p>
          <a:p>
            <a:pPr lvl="2" algn="l"/>
            <a:endParaRPr lang="en-US" sz="1600" u="sng" dirty="0">
              <a:solidFill>
                <a:srgbClr val="000000"/>
              </a:solidFill>
              <a:latin typeface="Verdana" panose="020B0604030504040204" pitchFamily="34" charset="0"/>
              <a:ea typeface="Times New Roman" panose="02020603050405020304" pitchFamily="18" charset="0"/>
              <a:cs typeface="Calibri" panose="020F0502020204030204" pitchFamily="34" charset="0"/>
            </a:endParaRPr>
          </a:p>
          <a:p>
            <a:pPr lvl="2" algn="l"/>
            <a:r>
              <a:rPr lang="en-US" sz="2400" dirty="0">
                <a:hlinkClick r:id="rId3"/>
              </a:rPr>
              <a:t>https://biosupplyalliance.com/</a:t>
            </a:r>
            <a:r>
              <a:rPr lang="en-US" sz="2400" dirty="0"/>
              <a:t> </a:t>
            </a:r>
          </a:p>
          <a:p>
            <a:pPr lvl="2" algn="l"/>
            <a:endParaRPr lang="en-US" sz="2400" dirty="0">
              <a:solidFill>
                <a:srgbClr val="FF0000"/>
              </a:solidFill>
            </a:endParaRPr>
          </a:p>
          <a:p>
            <a:pPr lvl="1" algn="l"/>
            <a:endParaRPr lang="en-US" sz="2800" dirty="0"/>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3847687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81D1E-D87C-DE6D-C4DE-4792B3B2B1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A4CDA0-A917-90EA-C08B-5338760CBE38}"/>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67EFB606-6514-9118-9244-6DC29CC930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22C11137-EA6C-5CBA-3181-8034AD5689E4}"/>
              </a:ext>
            </a:extLst>
          </p:cNvPr>
          <p:cNvSpPr>
            <a:spLocks noGrp="1"/>
          </p:cNvSpPr>
          <p:nvPr>
            <p:ph type="subTitle" idx="1"/>
          </p:nvPr>
        </p:nvSpPr>
        <p:spPr>
          <a:xfrm>
            <a:off x="910590" y="1495041"/>
            <a:ext cx="10370820" cy="5097580"/>
          </a:xfrm>
        </p:spPr>
        <p:txBody>
          <a:bodyPr>
            <a:normAutofit/>
          </a:bodyPr>
          <a:lstStyle/>
          <a:p>
            <a:pPr>
              <a:lnSpc>
                <a:spcPct val="100000"/>
              </a:lnSpc>
            </a:pPr>
            <a:r>
              <a:rPr lang="en-US" sz="3200" b="1" dirty="0"/>
              <a:t>2026 BSMA Annual Conference </a:t>
            </a:r>
          </a:p>
          <a:p>
            <a:pPr>
              <a:lnSpc>
                <a:spcPct val="100000"/>
              </a:lnSpc>
            </a:pPr>
            <a:r>
              <a:rPr lang="en-US" sz="2800" b="1" dirty="0"/>
              <a:t>March 18 &amp; 19, 2026 at Crowne Plaza Hotel, Foster City, CA </a:t>
            </a:r>
          </a:p>
          <a:p>
            <a:pPr algn="l"/>
            <a:endParaRPr lang="en-US" dirty="0"/>
          </a:p>
          <a:p>
            <a:pPr algn="l"/>
            <a:r>
              <a:rPr lang="en-US" sz="2000" dirty="0"/>
              <a:t> 		</a:t>
            </a:r>
            <a:endParaRPr lang="en-US" dirty="0"/>
          </a:p>
          <a:p>
            <a:pPr algn="l"/>
            <a:endParaRPr lang="en-US" dirty="0"/>
          </a:p>
          <a:p>
            <a:pPr algn="l"/>
            <a:endParaRPr lang="en-US" dirty="0"/>
          </a:p>
          <a:p>
            <a:pPr algn="l">
              <a:lnSpc>
                <a:spcPct val="150000"/>
              </a:lnSpc>
            </a:pPr>
            <a:r>
              <a:rPr lang="en-US" dirty="0"/>
              <a:t>2 Days for Plenary Sessions and Panel Discussions (</a:t>
            </a:r>
            <a:r>
              <a:rPr lang="en-US" sz="1700" dirty="0"/>
              <a:t>incl. topics from this Steering Committee)  </a:t>
            </a:r>
            <a:r>
              <a:rPr lang="en-US" sz="2400" b="1" dirty="0">
                <a:solidFill>
                  <a:srgbClr val="FF0000"/>
                </a:solidFill>
              </a:rPr>
              <a:t>3</a:t>
            </a:r>
            <a:r>
              <a:rPr lang="en-US" sz="2400" b="1" baseline="30000" dirty="0">
                <a:solidFill>
                  <a:srgbClr val="FF0000"/>
                </a:solidFill>
              </a:rPr>
              <a:t>rd</a:t>
            </a:r>
            <a:r>
              <a:rPr lang="en-US" sz="2400" b="1" dirty="0">
                <a:solidFill>
                  <a:srgbClr val="FF0000"/>
                </a:solidFill>
              </a:rPr>
              <a:t> Day for Workshops/Roundtable Discussions?</a:t>
            </a:r>
          </a:p>
        </p:txBody>
      </p:sp>
      <p:sp>
        <p:nvSpPr>
          <p:cNvPr id="6" name="TextBox 5">
            <a:extLst>
              <a:ext uri="{FF2B5EF4-FFF2-40B4-BE49-F238E27FC236}">
                <a16:creationId xmlns:a16="http://schemas.microsoft.com/office/drawing/2014/main" id="{29096A31-7B0A-DC39-1BEF-F5028976A87E}"/>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pic>
        <p:nvPicPr>
          <p:cNvPr id="7" name="Picture 6">
            <a:extLst>
              <a:ext uri="{FF2B5EF4-FFF2-40B4-BE49-F238E27FC236}">
                <a16:creationId xmlns:a16="http://schemas.microsoft.com/office/drawing/2014/main" id="{AE2E0781-D3EC-1A4C-CBC0-B67314D9CFED}"/>
              </a:ext>
            </a:extLst>
          </p:cNvPr>
          <p:cNvPicPr>
            <a:picLocks noChangeAspect="1"/>
          </p:cNvPicPr>
          <p:nvPr/>
        </p:nvPicPr>
        <p:blipFill>
          <a:blip r:embed="rId3"/>
          <a:stretch>
            <a:fillRect/>
          </a:stretch>
        </p:blipFill>
        <p:spPr>
          <a:xfrm>
            <a:off x="2521820" y="2941012"/>
            <a:ext cx="7777212" cy="1178599"/>
          </a:xfrm>
          <a:prstGeom prst="rect">
            <a:avLst/>
          </a:prstGeom>
        </p:spPr>
      </p:pic>
    </p:spTree>
    <p:extLst>
      <p:ext uri="{BB962C8B-B14F-4D97-AF65-F5344CB8AC3E}">
        <p14:creationId xmlns:p14="http://schemas.microsoft.com/office/powerpoint/2010/main" val="242595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5ACCA-C880-9FFE-1C14-2700C9CF2E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C515FB-EED6-C9FD-6CF4-D157BB8665AA}"/>
              </a:ext>
            </a:extLst>
          </p:cNvPr>
          <p:cNvSpPr>
            <a:spLocks noGrp="1"/>
          </p:cNvSpPr>
          <p:nvPr>
            <p:ph type="ctrTitle"/>
          </p:nvPr>
        </p:nvSpPr>
        <p:spPr>
          <a:xfrm>
            <a:off x="1524000" y="1343277"/>
            <a:ext cx="9144000" cy="5373197"/>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3BE38932-4B5B-F092-998A-6288854311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FAA5876F-E8A8-4B6C-3548-AED11BB27905}"/>
              </a:ext>
            </a:extLst>
          </p:cNvPr>
          <p:cNvSpPr>
            <a:spLocks noGrp="1"/>
          </p:cNvSpPr>
          <p:nvPr>
            <p:ph type="subTitle" idx="1"/>
          </p:nvPr>
        </p:nvSpPr>
        <p:spPr>
          <a:xfrm>
            <a:off x="937260" y="1504046"/>
            <a:ext cx="10370820" cy="5373196"/>
          </a:xfrm>
        </p:spPr>
        <p:txBody>
          <a:bodyPr>
            <a:normAutofit fontScale="40000" lnSpcReduction="20000"/>
          </a:bodyPr>
          <a:lstStyle/>
          <a:p>
            <a:pPr marL="342900" indent="-342900" algn="l">
              <a:buFont typeface="Arial" panose="020B0604020202020204" pitchFamily="34" charset="0"/>
              <a:buChar char="•"/>
            </a:pPr>
            <a:endParaRPr lang="en-US" dirty="0"/>
          </a:p>
          <a:p>
            <a:pPr marL="0" marR="0" algn="l">
              <a:lnSpc>
                <a:spcPct val="115000"/>
              </a:lnSpc>
              <a:spcAft>
                <a:spcPts val="800"/>
              </a:spcAft>
              <a:buNone/>
            </a:pPr>
            <a:r>
              <a:rPr lang="en-US" sz="6400" dirty="0"/>
              <a:t> 	</a:t>
            </a:r>
            <a:r>
              <a:rPr lang="en-US" sz="7200" b="1" kern="100" dirty="0">
                <a:effectLst/>
                <a:latin typeface="Aptos" panose="020B0004020202020204" pitchFamily="34" charset="0"/>
                <a:ea typeface="Aptos" panose="020B0004020202020204" pitchFamily="34" charset="0"/>
                <a:cs typeface="Times New Roman" panose="02020603050405020304" pitchFamily="18" charset="0"/>
              </a:rPr>
              <a:t>Strategic Sourcing: Opportune Time for Transformation</a:t>
            </a:r>
          </a:p>
          <a:p>
            <a:pPr marL="0" marR="0">
              <a:lnSpc>
                <a:spcPct val="115000"/>
              </a:lnSpc>
              <a:spcAft>
                <a:spcPts val="800"/>
              </a:spcAft>
              <a:buNone/>
            </a:pPr>
            <a:r>
              <a:rPr lang="en-US" sz="6000" b="1" i="1" kern="100" dirty="0">
                <a:effectLst/>
                <a:latin typeface="Aptos" panose="020B0004020202020204" pitchFamily="34" charset="0"/>
                <a:ea typeface="Aptos" panose="020B0004020202020204" pitchFamily="34" charset="0"/>
                <a:cs typeface="Times New Roman" panose="02020603050405020304" pitchFamily="18" charset="0"/>
              </a:rPr>
              <a:t>Examples of potential topics</a:t>
            </a:r>
          </a:p>
          <a:p>
            <a:pPr marL="0" marR="0">
              <a:lnSpc>
                <a:spcPct val="115000"/>
              </a:lnSpc>
              <a:spcAft>
                <a:spcPts val="800"/>
              </a:spcAft>
              <a:buNone/>
            </a:pPr>
            <a:endParaRPr lang="en-US" sz="6000" i="1"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a:lnSpc>
                <a:spcPct val="115000"/>
              </a:lnSpc>
              <a:spcAft>
                <a:spcPts val="800"/>
              </a:spcAft>
              <a:buSzPts val="1000"/>
              <a:buFont typeface="Symbol" panose="05050102010706020507" pitchFamily="18" charset="2"/>
              <a:buChar char=""/>
              <a:tabLst>
                <a:tab pos="457200" algn="l"/>
              </a:tabLst>
            </a:pPr>
            <a:r>
              <a:rPr lang="en-US" sz="5000" kern="100" dirty="0">
                <a:effectLst/>
                <a:latin typeface="Aptos" panose="020B0004020202020204" pitchFamily="34" charset="0"/>
                <a:ea typeface="Aptos" panose="020B0004020202020204" pitchFamily="34" charset="0"/>
                <a:cs typeface="Times New Roman" panose="02020603050405020304" pitchFamily="18" charset="0"/>
              </a:rPr>
              <a:t>Operationalizing Strategic Sourcing to Reduce Cost, Waste and Risk, While Ensure Resilience and Sustainability</a:t>
            </a:r>
          </a:p>
          <a:p>
            <a:pPr marL="342900" marR="0" lvl="0" indent="-342900" algn="l">
              <a:lnSpc>
                <a:spcPct val="115000"/>
              </a:lnSpc>
              <a:buSzPts val="1000"/>
              <a:buFont typeface="Symbol" panose="05050102010706020507" pitchFamily="18" charset="2"/>
              <a:buChar char=""/>
              <a:tabLst>
                <a:tab pos="457200" algn="l"/>
              </a:tabLst>
            </a:pPr>
            <a:r>
              <a:rPr lang="en-US" sz="5000" kern="100" dirty="0">
                <a:effectLst/>
                <a:latin typeface="Aptos" panose="020B0004020202020204" pitchFamily="34" charset="0"/>
                <a:ea typeface="Aptos" panose="020B0004020202020204" pitchFamily="34" charset="0"/>
                <a:cs typeface="Times New Roman" panose="02020603050405020304" pitchFamily="18" charset="0"/>
              </a:rPr>
              <a:t>Strategies for Diversification &amp; Supplier Networks to Achieve Resilience and Agility</a:t>
            </a:r>
          </a:p>
          <a:p>
            <a:pPr marL="342900" marR="0" lvl="0" indent="-342900" algn="l">
              <a:lnSpc>
                <a:spcPct val="115000"/>
              </a:lnSpc>
              <a:buSzPts val="1000"/>
              <a:buFont typeface="Symbol" panose="05050102010706020507" pitchFamily="18" charset="2"/>
              <a:buChar char=""/>
              <a:tabLst>
                <a:tab pos="457200" algn="l"/>
              </a:tabLst>
            </a:pPr>
            <a:r>
              <a:rPr lang="en-US" sz="5000" kern="100" dirty="0">
                <a:effectLst/>
                <a:latin typeface="Aptos" panose="020B0004020202020204" pitchFamily="34" charset="0"/>
                <a:ea typeface="Aptos" panose="020B0004020202020204" pitchFamily="34" charset="0"/>
                <a:cs typeface="Times New Roman" panose="02020603050405020304" pitchFamily="18" charset="0"/>
              </a:rPr>
              <a:t>Case Study in Spend Analysis: The Critical First Step in Sourcing Transformation                                                                                                </a:t>
            </a:r>
          </a:p>
          <a:p>
            <a:pPr marL="342900" marR="0" lvl="0" indent="-342900" algn="l">
              <a:lnSpc>
                <a:spcPct val="115000"/>
              </a:lnSpc>
              <a:buSzPts val="1000"/>
              <a:buFont typeface="Symbol" panose="05050102010706020507" pitchFamily="18" charset="2"/>
              <a:buChar char=""/>
              <a:tabLst>
                <a:tab pos="457200" algn="l"/>
              </a:tabLst>
            </a:pPr>
            <a:r>
              <a:rPr lang="en-US" sz="5000" kern="100" dirty="0">
                <a:effectLst/>
                <a:latin typeface="Aptos" panose="020B0004020202020204" pitchFamily="34" charset="0"/>
                <a:ea typeface="Aptos" panose="020B0004020202020204" pitchFamily="34" charset="0"/>
                <a:cs typeface="Times New Roman" panose="02020603050405020304" pitchFamily="18" charset="0"/>
              </a:rPr>
              <a:t>Benchmarking for Strategic Sourcing for Competitive Edge</a:t>
            </a:r>
          </a:p>
          <a:p>
            <a:pPr marL="457200" marR="0" algn="l">
              <a:lnSpc>
                <a:spcPct val="115000"/>
              </a:lnSpc>
              <a:buNone/>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 </a:t>
            </a:r>
          </a:p>
          <a:p>
            <a:pPr marL="457200" marR="0" algn="l">
              <a:lnSpc>
                <a:spcPct val="115000"/>
              </a:lnSpc>
              <a:spcAft>
                <a:spcPts val="800"/>
              </a:spcAft>
              <a:buNone/>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72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2000" b="1" dirty="0"/>
          </a:p>
        </p:txBody>
      </p:sp>
      <p:sp>
        <p:nvSpPr>
          <p:cNvPr id="6" name="TextBox 5">
            <a:extLst>
              <a:ext uri="{FF2B5EF4-FFF2-40B4-BE49-F238E27FC236}">
                <a16:creationId xmlns:a16="http://schemas.microsoft.com/office/drawing/2014/main" id="{A2AECD7F-1692-549C-099A-DB6B866B7892}"/>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1710341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CDFD7-99AB-9A6A-AFF3-958A6DE6E1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839B64-E02D-A2D4-65CD-3AE1A3C55FE8}"/>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D40482F5-9025-FE59-2607-40B5AE63A4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80CEF566-0BED-51FF-12E3-D1C4BD67D4C5}"/>
              </a:ext>
            </a:extLst>
          </p:cNvPr>
          <p:cNvSpPr>
            <a:spLocks noGrp="1"/>
          </p:cNvSpPr>
          <p:nvPr>
            <p:ph type="subTitle" idx="1"/>
          </p:nvPr>
        </p:nvSpPr>
        <p:spPr>
          <a:xfrm>
            <a:off x="937260" y="1683544"/>
            <a:ext cx="10370820" cy="4729075"/>
          </a:xfrm>
        </p:spPr>
        <p:txBody>
          <a:bodyPr>
            <a:normAutofit/>
          </a:bodyPr>
          <a:lstStyle/>
          <a:p>
            <a:r>
              <a:rPr lang="en-US" sz="3200" b="1" dirty="0"/>
              <a:t>Meeting Poll</a:t>
            </a:r>
          </a:p>
          <a:p>
            <a:pPr marL="342900" indent="-342900" algn="l">
              <a:buFont typeface="Arial" panose="020B0604020202020204" pitchFamily="34" charset="0"/>
              <a:buChar char="•"/>
            </a:pPr>
            <a:endParaRPr lang="en-US" dirty="0"/>
          </a:p>
          <a:p>
            <a:pPr marL="457200" indent="-457200" algn="l">
              <a:buFont typeface="+mj-lt"/>
              <a:buAutoNum type="arabicPeriod"/>
            </a:pPr>
            <a:r>
              <a:rPr lang="en-US" dirty="0"/>
              <a:t> Are you responsible for commercial and/or clinical expenditures?</a:t>
            </a:r>
          </a:p>
          <a:p>
            <a:pPr marL="457200" indent="-457200" algn="l">
              <a:buFont typeface="+mj-lt"/>
              <a:buAutoNum type="arabicPeriod"/>
            </a:pPr>
            <a:r>
              <a:rPr lang="en-US" dirty="0"/>
              <a:t>Are you responsible for direct and/or indirect spend?</a:t>
            </a:r>
          </a:p>
          <a:p>
            <a:pPr marL="457200" indent="-457200" algn="l">
              <a:buFont typeface="+mj-lt"/>
              <a:buAutoNum type="arabicPeriod"/>
            </a:pPr>
            <a:r>
              <a:rPr lang="en-US" dirty="0"/>
              <a:t>Is Purchasing involved in negotiating any of the following areas?</a:t>
            </a:r>
          </a:p>
          <a:p>
            <a:pPr marL="914400" lvl="1" indent="-457200" algn="l">
              <a:buFont typeface="+mj-lt"/>
              <a:buAutoNum type="alphaLcParenR"/>
            </a:pPr>
            <a:r>
              <a:rPr lang="en-US" dirty="0"/>
              <a:t>Contract manufacturing (CMO’s)</a:t>
            </a:r>
          </a:p>
          <a:p>
            <a:pPr marL="914400" lvl="1" indent="-457200" algn="l">
              <a:buFont typeface="+mj-lt"/>
              <a:buAutoNum type="alphaLcParenR"/>
            </a:pPr>
            <a:r>
              <a:rPr lang="en-US" dirty="0"/>
              <a:t>Comparators</a:t>
            </a:r>
          </a:p>
          <a:p>
            <a:pPr marL="914400" lvl="1" indent="-457200" algn="l">
              <a:buFont typeface="+mj-lt"/>
              <a:buAutoNum type="alphaLcParenR"/>
            </a:pPr>
            <a:r>
              <a:rPr lang="en-US" dirty="0"/>
              <a:t>Distribution &amp; Logistics Providers</a:t>
            </a:r>
          </a:p>
          <a:p>
            <a:pPr marL="457200" indent="-457200" algn="l">
              <a:buFont typeface="+mj-lt"/>
              <a:buAutoNum type="arabicPeriod"/>
            </a:pPr>
            <a:r>
              <a:rPr lang="en-US" dirty="0"/>
              <a:t>What are your top categories/commodities?</a:t>
            </a:r>
          </a:p>
          <a:p>
            <a:pPr marL="457200" indent="-457200" algn="l">
              <a:buFont typeface="+mj-lt"/>
              <a:buAutoNum type="arabicPeriod"/>
            </a:pPr>
            <a:r>
              <a:rPr lang="en-US" dirty="0"/>
              <a:t>What are your top 2 challenges/issues?</a:t>
            </a:r>
          </a:p>
          <a:p>
            <a:pPr marL="914400" lvl="1" indent="-457200" algn="l">
              <a:buFont typeface="+mj-lt"/>
              <a:buAutoNum type="alphaLcParenR"/>
            </a:pPr>
            <a:endParaRPr lang="en-US" dirty="0"/>
          </a:p>
        </p:txBody>
      </p:sp>
      <p:sp>
        <p:nvSpPr>
          <p:cNvPr id="6" name="TextBox 5">
            <a:extLst>
              <a:ext uri="{FF2B5EF4-FFF2-40B4-BE49-F238E27FC236}">
                <a16:creationId xmlns:a16="http://schemas.microsoft.com/office/drawing/2014/main" id="{0FC9CDBD-AC51-CCBE-12E8-C7962C4B6C61}"/>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1523678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E79DF-EBDE-9C3D-52C8-B7B1461CF3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87BC70-C3BB-31C2-51D7-B95E23E6164E}"/>
              </a:ext>
            </a:extLst>
          </p:cNvPr>
          <p:cNvSpPr>
            <a:spLocks noGrp="1"/>
          </p:cNvSpPr>
          <p:nvPr>
            <p:ph type="ctrTitle"/>
          </p:nvPr>
        </p:nvSpPr>
        <p:spPr>
          <a:xfrm>
            <a:off x="1524000" y="1122363"/>
            <a:ext cx="9144000" cy="5290256"/>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C737A09C-A906-580D-3C70-352AA520A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18F61914-3EB2-2F94-B649-3A7D52FD6DBC}"/>
              </a:ext>
            </a:extLst>
          </p:cNvPr>
          <p:cNvSpPr>
            <a:spLocks noGrp="1"/>
          </p:cNvSpPr>
          <p:nvPr>
            <p:ph type="subTitle" idx="1"/>
          </p:nvPr>
        </p:nvSpPr>
        <p:spPr>
          <a:xfrm>
            <a:off x="937260" y="1365908"/>
            <a:ext cx="10370820" cy="5648949"/>
          </a:xfrm>
        </p:spPr>
        <p:txBody>
          <a:bodyPr>
            <a:normAutofit fontScale="62500" lnSpcReduction="20000"/>
          </a:bodyPr>
          <a:lstStyle/>
          <a:p>
            <a:r>
              <a:rPr lang="en-US" sz="5100" b="1" dirty="0"/>
              <a:t>Charter</a:t>
            </a:r>
          </a:p>
          <a:p>
            <a:endParaRPr lang="en-US" sz="3200" b="1" dirty="0"/>
          </a:p>
          <a:p>
            <a:pPr marL="342900" lvl="0" indent="-342900" algn="l">
              <a:buFont typeface="Arial" panose="020B0604020202020204" pitchFamily="34" charset="0"/>
              <a:buChar char="•"/>
            </a:pPr>
            <a:r>
              <a:rPr lang="en-US" sz="3200" dirty="0"/>
              <a:t>Identify and share industry best practices in strategic sourcing aligned with supply chain needs, capabilities, and services. Collaborate to establish new ones</a:t>
            </a:r>
          </a:p>
          <a:p>
            <a:pPr marL="342900" lvl="0" indent="-342900" algn="l">
              <a:buFont typeface="Arial" panose="020B0604020202020204" pitchFamily="34" charset="0"/>
              <a:buChar char="•"/>
            </a:pPr>
            <a:r>
              <a:rPr lang="en-US" sz="3200" dirty="0"/>
              <a:t>Drive innovation in sourcing processes, systems, technologies, and research. Champion AI Procurement Transformation.</a:t>
            </a:r>
          </a:p>
          <a:p>
            <a:pPr marL="342900" lvl="0" indent="-342900" algn="l">
              <a:buFont typeface="Arial" panose="020B0604020202020204" pitchFamily="34" charset="0"/>
              <a:buChar char="•"/>
            </a:pPr>
            <a:r>
              <a:rPr lang="en-US" sz="3200" dirty="0"/>
              <a:t>Create a collaborative platform for procurement professionals to exchange knowledge, advance skills, and optimize sourcing strategies.</a:t>
            </a:r>
          </a:p>
          <a:p>
            <a:pPr marL="342900" lvl="0" indent="-342900" algn="l">
              <a:buFont typeface="Arial" panose="020B0604020202020204" pitchFamily="34" charset="0"/>
              <a:buChar char="•"/>
            </a:pPr>
            <a:r>
              <a:rPr lang="en-US" sz="3200" dirty="0"/>
              <a:t>Identify ways to achieve spend management while ensuring quality, improving efficiency, service delivery, and mitigate risks.</a:t>
            </a:r>
          </a:p>
          <a:p>
            <a:pPr marL="342900" lvl="0" indent="-342900" algn="l">
              <a:buFont typeface="Arial" panose="020B0604020202020204" pitchFamily="34" charset="0"/>
              <a:buChar char="•"/>
            </a:pPr>
            <a:r>
              <a:rPr lang="en-US" sz="3200" dirty="0"/>
              <a:t>Ensure the realization of supplier diversity, risk mitigation, security, and sustainability of the environment.</a:t>
            </a:r>
          </a:p>
          <a:p>
            <a:pPr marL="342900" lvl="0" indent="-342900" algn="l">
              <a:buFont typeface="Arial" panose="020B0604020202020204" pitchFamily="34" charset="0"/>
              <a:buChar char="•"/>
            </a:pPr>
            <a:r>
              <a:rPr lang="en-US" sz="3200" dirty="0"/>
              <a:t>Develop an adaptable value proposition for Procurement as a critical business function, thereby bolstering careers in the space. </a:t>
            </a:r>
          </a:p>
          <a:p>
            <a:pPr marL="342900" lvl="0" indent="-342900" algn="l">
              <a:buFont typeface="Arial" panose="020B0604020202020204" pitchFamily="34" charset="0"/>
              <a:buChar char="•"/>
            </a:pPr>
            <a:r>
              <a:rPr lang="en-US" sz="3200" dirty="0"/>
              <a:t>Adopt proven sourcing models from leading-edge industries, such as Hi-Tech.</a:t>
            </a:r>
          </a:p>
          <a:p>
            <a:pPr marL="342900" lvl="0" indent="-342900" algn="l">
              <a:buFont typeface="Arial" panose="020B0604020202020204" pitchFamily="34" charset="0"/>
              <a:buChar char="•"/>
            </a:pPr>
            <a:r>
              <a:rPr lang="en-US" sz="3200" dirty="0"/>
              <a:t>Explore the establishment of a Group Purchasing Organization (GPO) to enable small and mid-sized companies to benefit from consolidation of purchase volumes.</a:t>
            </a:r>
          </a:p>
          <a:p>
            <a:pPr marL="342900" indent="-342900" algn="l">
              <a:buFont typeface="Arial" panose="020B0604020202020204" pitchFamily="34" charset="0"/>
              <a:buChar char="•"/>
            </a:pPr>
            <a:endParaRPr lang="en-US" dirty="0"/>
          </a:p>
          <a:p>
            <a:pPr algn="l"/>
            <a:r>
              <a:rPr lang="en-US" dirty="0"/>
              <a:t> </a:t>
            </a:r>
          </a:p>
        </p:txBody>
      </p:sp>
      <p:sp>
        <p:nvSpPr>
          <p:cNvPr id="6" name="TextBox 5">
            <a:extLst>
              <a:ext uri="{FF2B5EF4-FFF2-40B4-BE49-F238E27FC236}">
                <a16:creationId xmlns:a16="http://schemas.microsoft.com/office/drawing/2014/main" id="{5676B03A-319E-B946-1FF3-5987FDF936DB}"/>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October 1, 2025</a:t>
            </a:r>
            <a:endParaRPr lang="en-US" sz="1400" b="1" dirty="0"/>
          </a:p>
        </p:txBody>
      </p:sp>
    </p:spTree>
    <p:extLst>
      <p:ext uri="{BB962C8B-B14F-4D97-AF65-F5344CB8AC3E}">
        <p14:creationId xmlns:p14="http://schemas.microsoft.com/office/powerpoint/2010/main" val="12428915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3844</TotalTime>
  <Words>1733</Words>
  <Application>Microsoft Office PowerPoint</Application>
  <PresentationFormat>Widescreen</PresentationFormat>
  <Paragraphs>222</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Arial</vt:lpstr>
      <vt:lpstr>Calibri</vt:lpstr>
      <vt:lpstr>Calibri Light</vt:lpstr>
      <vt:lpstr>Georgia</vt:lpstr>
      <vt:lpstr>Symbol</vt:lpstr>
      <vt:lpstr>Verdana</vt:lpstr>
      <vt:lpstr>Office Theme</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Ba</vt:lpstr>
      <vt:lpstr>GLOBAL LEADERS ADDRESS BUILDING THE NEXT GEN  SUPPLY CHAIN OF LIFE SCIENCES  IN Ba</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Ba</vt:lpstr>
      <vt:lpstr>GLOBAL LEADERS ADDRESS BUILDING THE NEXT GEN  SUPPLY CHAIN OF LIFE SCIENCES  IN Ba</vt:lpstr>
      <vt:lpstr>GLOBAL LEADERS ADDRESS BUILDING THE NEXT GEN  SUPPLY CHAIN OF LIFE SCIENCES  IN THE WAKE OF COVID 19 PANDEMIC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LEADERS ADDRESS BUILDING THE NEXT GEN  SUPPLY CHAIN OF LIFE SCIENCES  IN THE WAKE OF COVID 19 PANDEMIC</dc:title>
  <dc:creator>Dotti Yells</dc:creator>
  <cp:lastModifiedBy>Bill Coakley</cp:lastModifiedBy>
  <cp:revision>459</cp:revision>
  <cp:lastPrinted>2025-03-25T01:36:29Z</cp:lastPrinted>
  <dcterms:created xsi:type="dcterms:W3CDTF">2020-09-30T17:42:50Z</dcterms:created>
  <dcterms:modified xsi:type="dcterms:W3CDTF">2025-09-30T23:51:34Z</dcterms:modified>
</cp:coreProperties>
</file>