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146846170" r:id="rId4"/>
    <p:sldId id="2146846166" r:id="rId5"/>
    <p:sldId id="2146846172" r:id="rId6"/>
    <p:sldId id="2146846173" r:id="rId7"/>
    <p:sldId id="2146846169" r:id="rId8"/>
    <p:sldId id="2146846177" r:id="rId9"/>
    <p:sldId id="2146846179" r:id="rId10"/>
    <p:sldId id="2146846136" r:id="rId11"/>
    <p:sldId id="2146846174" r:id="rId12"/>
    <p:sldId id="2146846161" r:id="rId13"/>
    <p:sldId id="2146846178" r:id="rId14"/>
    <p:sldId id="2146846175" r:id="rId15"/>
    <p:sldId id="2146846139" r:id="rId16"/>
  </p:sldIdLst>
  <p:sldSz cx="12192000" cy="6858000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32" autoAdjust="0"/>
    <p:restoredTop sz="94660"/>
  </p:normalViewPr>
  <p:slideViewPr>
    <p:cSldViewPr snapToGrid="0">
      <p:cViewPr varScale="1">
        <p:scale>
          <a:sx n="85" d="100"/>
          <a:sy n="85" d="100"/>
        </p:scale>
        <p:origin x="45" y="4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8066A6B-B16C-4F5D-9B4A-0AFF0FE20506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518025"/>
            <a:ext cx="5683250" cy="369728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8575"/>
            <a:ext cx="3078163" cy="469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2C1F9A-F3B3-4978-8B6A-FBACF4B07D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8333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AC4392-8B38-4E55-AEDA-07BBBD1352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28EF71E-9C48-4553-B79C-A2883EBAC7E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3D769-EF46-4829-AB10-527B3F68E6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F0DE5A-9FAB-40A5-BDFD-820BAD47F9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6E29B6-C24E-4A8A-A92A-3A358256D4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202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036128-35B2-417B-9E19-F1FA64336F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9F4B8A3-3509-4723-8C72-7C2DD69EDA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F8FEFE-88D1-46C0-84E8-6BD433E575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6F1CD7-BB0E-46DD-88E3-8B8DC7306D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4E3840-FE1E-4558-982E-0205992BF9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69903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43908D-6700-49A3-880D-07CB07BA96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2FBBE3B-F50C-4E1A-9863-B46D89D7A3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B94F68-9A7D-4EF6-8BC8-1A751C44E8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0AF2D-BB4D-4600-A019-9BE65A8ABB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490ED7-86CA-4796-BF8E-064B7EA6B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496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0A5D80-A48D-44DA-B0B2-D342A45EF5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2FB52B-2C27-45C9-B9DB-F895075A3E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15710C-56DE-47E6-9E38-451C980E3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57D12-376E-4D8F-AEFA-F6E84AB438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3B8390-86EF-491E-9A7C-4A1CED2645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7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973BB0-DF93-40E5-A6A0-CD0409AE90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30D9A7-AF21-4D5E-A06D-928D9DCB67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ED5BEB-5ADF-42E2-B333-75811826B6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B52A22-699B-4206-925B-2FD05ADACD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11087E4-9481-4B95-A24E-A2F9FD27CB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48194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9FA5D6-A920-466C-B111-6C1A890D64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B10BA8-152A-4EA8-8FA4-317177F4F7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4658EC-39AA-4DAE-BB3B-6532F69601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48FC98-D861-4C03-8C7C-CFC23F9B80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33F23E-AAA0-477F-8DF4-E40BEDBB2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6B1922-F869-435C-B63B-9B7EBEF1AC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03412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82B8B2-4B9E-4E17-9506-746CFA168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9AD6C41-C4FE-4C59-9660-E9CE96D1C1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ABAFD2-C2CC-4C3A-AD1A-40497D734A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7AF7BC-C448-4836-B323-89526CD77FB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5461411-4E17-4C4B-B427-78CB72CB01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DA8414-FD34-4C97-962C-12DC84E59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2AC88D8-D260-4948-AF03-DE9CA65491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762F2E-47A3-4CF2-ABF7-9290F91ECF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77759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990401-FD54-40D7-924A-9EB9C9D9D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D21B9D-1444-43A7-9E29-4724900F1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180E8BD-5436-45FA-8218-8F2107CC07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B6E420-B966-4C8F-A48D-FB1A2E029C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3938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C61A44E-F466-4761-8186-6B9429D4E4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00AFA8-56F4-4687-A96B-CD79614293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355A66F-D31D-4A62-8013-C8A129C10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8361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69D4BB-0373-49B9-87A0-8B428F494C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656F0-D3FC-42EB-9A26-6AF5CFB36A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A43A39-CB3E-4B24-8FAD-D8D180C487E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DA98BEB-0AE7-4E2B-9DA1-9D838FDDDD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618EAC-A74A-4ED8-9B40-78B9650FA5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B798F6-2303-4EA0-9DCF-F793C7074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3497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031ED-8AFF-419D-86EB-9649945A43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1649C2C-17CF-42FA-8185-19EFC116D9D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DC525DF-28B2-424A-8AB6-8428B0E53C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75F4C-675D-4767-BD4D-525F95845D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C631E4-1784-48CC-98B3-8E8BACA5F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FB48978-7D81-4352-88E0-54702BEB4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2381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809CB58-1854-40C3-8ADE-F649117EA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DC6132E-FDA5-44C5-9EE0-F34E4F962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7AC89A-19F4-483E-8835-2E8E414C955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CFD73-3C22-4883-92CD-9786391EFBEB}" type="datetimeFigureOut">
              <a:rPr lang="en-US" smtClean="0"/>
              <a:t>6/13/2023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13A598-DDE3-43EF-A5C3-02006647B0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ACD6F0-BD87-473C-BD41-59EEBDCE3CC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AAC5F-9E92-41E0-AAF7-59C5D632C9F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51916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fees-benefits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clinical-commercial-supply-chain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biosupplyalliance.com/2023-summit-march-8-9/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us06web.zoom.us/rec/share/GtNvyUe_EzVMLdPvuC7CLQPBtpO5rz_M4tMAGpRLc49r6cf3BpoutYZi4T0hEQn1.uRCjMR9Za0gIlHwE?startTime=1683312908000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sma.enterakt.com/login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qlhinc.com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bsma.enterakt.com/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SCI!ENCES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7911" y="-779753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68981"/>
            <a:ext cx="9144000" cy="1510632"/>
          </a:xfrm>
        </p:spPr>
        <p:txBody>
          <a:bodyPr/>
          <a:lstStyle/>
          <a:p>
            <a:r>
              <a:rPr lang="en-US" sz="5400" b="1" dirty="0"/>
              <a:t>Welcome !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573026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6769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Ba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3204442"/>
            <a:ext cx="9600265" cy="1719837"/>
          </a:xfrm>
        </p:spPr>
        <p:txBody>
          <a:bodyPr>
            <a:normAutofit fontScale="40000" lnSpcReduction="20000"/>
          </a:bodyPr>
          <a:lstStyle/>
          <a:p>
            <a:r>
              <a:rPr lang="en-US" sz="9800" dirty="0"/>
              <a:t>Future 2023 Meetings - Thursdays,  8 am PT</a:t>
            </a:r>
          </a:p>
          <a:p>
            <a:endParaRPr lang="en-US" sz="3200" dirty="0"/>
          </a:p>
          <a:p>
            <a:pPr marL="4000500" lvl="8" indent="-342900" algn="l">
              <a:buFont typeface="Arial" panose="020B0604020202020204" pitchFamily="34" charset="0"/>
              <a:buChar char="•"/>
            </a:pPr>
            <a:r>
              <a:rPr lang="en-US" sz="6200" dirty="0"/>
              <a:t>September 7</a:t>
            </a:r>
          </a:p>
          <a:p>
            <a:pPr marL="4000500" lvl="8" indent="-342900" algn="l">
              <a:buFont typeface="Arial" panose="020B0604020202020204" pitchFamily="34" charset="0"/>
              <a:buChar char="•"/>
            </a:pPr>
            <a:r>
              <a:rPr lang="en-US" sz="6200" dirty="0"/>
              <a:t>November 9</a:t>
            </a:r>
          </a:p>
          <a:p>
            <a:r>
              <a:rPr lang="en-US" dirty="0"/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088009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4167693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Ba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204442"/>
            <a:ext cx="9144000" cy="1719837"/>
          </a:xfrm>
        </p:spPr>
        <p:txBody>
          <a:bodyPr/>
          <a:lstStyle/>
          <a:p>
            <a:r>
              <a:rPr lang="en-US" sz="3600" b="1" dirty="0"/>
              <a:t>Back-Up Slides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333947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570747"/>
            <a:ext cx="9144000" cy="4981516"/>
          </a:xfrm>
        </p:spPr>
        <p:txBody>
          <a:bodyPr>
            <a:normAutofit fontScale="92500" lnSpcReduction="20000"/>
          </a:bodyPr>
          <a:lstStyle/>
          <a:p>
            <a:r>
              <a:rPr lang="en-US" sz="3900" b="1" dirty="0"/>
              <a:t>Steering Committee Charter</a:t>
            </a:r>
          </a:p>
          <a:p>
            <a:endParaRPr lang="en-US" dirty="0"/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Educate BSMA community on current and future state of clinical and commercial (</a:t>
            </a:r>
            <a:r>
              <a:rPr lang="en-US" sz="19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through commercial launch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) supply chain to 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promote industry standardization</a:t>
            </a: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Identify, discuss and align to industry best practices that 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members and 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solution providers</a:t>
            </a:r>
            <a:r>
              <a:rPr lang="en-US" sz="19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can incorporate into their design – Share at BSMA webinars &amp; conferences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Includes input 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from virtual, small and medium size members 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Improve connectivity with internal and external customers and suppliers, and “hand offs” between clinical and commercial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Understand cost drivers and enable members to measure and manage these in meaningful segments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Help members educate their executives around the need and value of ERP solutions, and what technologies are available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Enable people to connect with their peers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Provide direction and support to Workstream Groups, ID topics for Conferences, Allocate time at meetings to discuss critical issues (i.e. Hiring challenges, Ukraine)</a:t>
            </a:r>
            <a:r>
              <a:rPr lang="en-US" sz="1900" dirty="0">
                <a:solidFill>
                  <a:srgbClr val="FF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 </a:t>
            </a:r>
            <a:r>
              <a:rPr lang="en-US" sz="1900" dirty="0">
                <a:solidFill>
                  <a:srgbClr val="FF0000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1900" dirty="0">
              <a:solidFill>
                <a:srgbClr val="FF0000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12047864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159779"/>
            <a:ext cx="9144000" cy="4981515"/>
          </a:xfrm>
        </p:spPr>
        <p:txBody>
          <a:bodyPr>
            <a:normAutofit/>
          </a:bodyPr>
          <a:lstStyle/>
          <a:p>
            <a:r>
              <a:rPr lang="en-US" sz="3900" b="1" dirty="0"/>
              <a:t>Workstream Groups Charter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Identify, discuss and align to industry best practices relating to their workstream</a:t>
            </a:r>
          </a:p>
          <a:p>
            <a:pPr marR="0" lvl="0" algn="l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Includes input 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from virtual, small and medium size members and from Service </a:t>
            </a:r>
            <a:r>
              <a:rPr lang="en-US" sz="1700" dirty="0">
                <a:solidFill>
                  <a:srgbClr val="00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P</a:t>
            </a:r>
            <a:r>
              <a:rPr lang="en-US" sz="17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roviders</a:t>
            </a: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700" dirty="0">
                <a:solidFill>
                  <a:srgbClr val="FF0000"/>
                </a:solidFill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Encourage collaboration during meetings and with EnterAkt for participants to ask and share information about challenges and solutions related to their workstream</a:t>
            </a:r>
            <a:endParaRPr lang="en-US" sz="1700" dirty="0">
              <a:solidFill>
                <a:srgbClr val="FF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800100" lvl="1" indent="-342900" algn="l">
              <a:spcBef>
                <a:spcPts val="0"/>
              </a:spcBef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8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Identify topics and speakers for BSMA webinars &amp; conferences </a:t>
            </a:r>
          </a:p>
          <a:p>
            <a:pPr lvl="1" algn="l">
              <a:spcBef>
                <a:spcPts val="0"/>
              </a:spcBef>
              <a:buSzPts val="1000"/>
              <a:tabLst>
                <a:tab pos="457200" algn="l"/>
              </a:tabLst>
            </a:pPr>
            <a:endParaRPr lang="en-US" sz="18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lvl="1" algn="l">
              <a:spcBef>
                <a:spcPts val="0"/>
              </a:spcBef>
              <a:buSzPts val="1000"/>
              <a:tabLst>
                <a:tab pos="457200" algn="l"/>
              </a:tabLst>
            </a:pPr>
            <a:endParaRPr lang="en-US" sz="17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R="0" lvl="0" algn="l">
              <a:spcBef>
                <a:spcPts val="0"/>
              </a:spcBef>
              <a:spcAft>
                <a:spcPts val="0"/>
              </a:spcAft>
              <a:buSzPts val="1000"/>
              <a:tabLst>
                <a:tab pos="457200" algn="l"/>
              </a:tabLst>
            </a:pPr>
            <a:endParaRPr lang="en-US" sz="19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S" sz="1900" dirty="0">
                <a:solidFill>
                  <a:srgbClr val="000000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Enable people to connect with their peers</a:t>
            </a:r>
          </a:p>
          <a:p>
            <a:pPr marL="342900" marR="0" lvl="0" indent="-342900" algn="l">
              <a:spcBef>
                <a:spcPts val="0"/>
              </a:spcBef>
              <a:spcAft>
                <a:spcPts val="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US" sz="1900" dirty="0">
              <a:solidFill>
                <a:srgbClr val="000000"/>
              </a:solidFill>
              <a:effectLst/>
              <a:latin typeface="Georgia" panose="02040502050405020303" pitchFamily="18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</a:t>
            </a:r>
          </a:p>
        </p:txBody>
      </p:sp>
    </p:spTree>
    <p:extLst>
      <p:ext uri="{BB962C8B-B14F-4D97-AF65-F5344CB8AC3E}">
        <p14:creationId xmlns:p14="http://schemas.microsoft.com/office/powerpoint/2010/main" val="23342520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8812" y="-779753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043425"/>
            <a:ext cx="11376706" cy="5413469"/>
          </a:xfrm>
        </p:spPr>
        <p:txBody>
          <a:bodyPr>
            <a:normAutofit lnSpcReduction="10000"/>
          </a:bodyPr>
          <a:lstStyle/>
          <a:p>
            <a:endParaRPr lang="en-US" sz="2800" b="1" dirty="0"/>
          </a:p>
          <a:p>
            <a:pPr lvl="2"/>
            <a:r>
              <a:rPr lang="en-US" sz="3200" dirty="0"/>
              <a:t>Membership Benefits and Costs*</a:t>
            </a:r>
          </a:p>
          <a:p>
            <a:pPr lvl="2"/>
            <a:endParaRPr lang="en-US" sz="2800" dirty="0"/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Integral part of a collaborative group of Biopharma </a:t>
            </a:r>
            <a:r>
              <a:rPr lang="en-US" dirty="0">
                <a:latin typeface="Gotham Pro Regular"/>
              </a:rPr>
              <a:t>Supply Chain professionals sharing  common</a:t>
            </a:r>
            <a:r>
              <a:rPr lang="en-US" b="0" i="0" dirty="0">
                <a:effectLst/>
                <a:latin typeface="Gotham Pro Regular"/>
              </a:rPr>
              <a:t> interests, challenges, solutions and best practices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dirty="0">
                <a:latin typeface="Gotham Pro Regular"/>
              </a:rPr>
              <a:t>  M</a:t>
            </a:r>
            <a:r>
              <a:rPr lang="en-US" b="0" i="0" dirty="0">
                <a:effectLst/>
                <a:latin typeface="Gotham Pro Regular"/>
              </a:rPr>
              <a:t>embership in Steering Committees and/or Workstream Groups 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Complimentary </a:t>
            </a:r>
            <a:r>
              <a:rPr lang="en-US" dirty="0">
                <a:latin typeface="Gotham Pro Regular"/>
              </a:rPr>
              <a:t>registration for</a:t>
            </a:r>
            <a:r>
              <a:rPr lang="en-US" b="0" i="0" dirty="0">
                <a:effectLst/>
                <a:latin typeface="Gotham Pro Regular"/>
              </a:rPr>
              <a:t> </a:t>
            </a:r>
            <a:r>
              <a:rPr lang="en-US" dirty="0">
                <a:latin typeface="Gotham Pro Regular"/>
              </a:rPr>
              <a:t>special events</a:t>
            </a:r>
            <a:r>
              <a:rPr lang="en-US" b="0" i="0" dirty="0">
                <a:effectLst/>
                <a:latin typeface="Gotham Pro Regular"/>
              </a:rPr>
              <a:t>, such as Webinars and Round Tables</a:t>
            </a: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dirty="0">
                <a:latin typeface="Gotham Pro Regular"/>
              </a:rPr>
              <a:t>  Complimentary access to </a:t>
            </a:r>
            <a:r>
              <a:rPr lang="en-US" dirty="0" err="1">
                <a:latin typeface="Gotham Pro Regular"/>
              </a:rPr>
              <a:t>EnterAkt</a:t>
            </a:r>
            <a:r>
              <a:rPr lang="en-US" dirty="0">
                <a:latin typeface="Gotham Pro Regular"/>
              </a:rPr>
              <a:t> and ability to seek and share information</a:t>
            </a:r>
            <a:endParaRPr lang="en-US" b="0" i="0" dirty="0">
              <a:effectLst/>
              <a:latin typeface="Gotham Pro Regular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b="0" i="0" dirty="0">
                <a:effectLst/>
                <a:latin typeface="Gotham Pro Regular"/>
              </a:rPr>
              <a:t>  </a:t>
            </a:r>
            <a:r>
              <a:rPr lang="en-US" b="1" dirty="0">
                <a:solidFill>
                  <a:srgbClr val="C00000"/>
                </a:solidFill>
                <a:latin typeface="Gotham Pro Regular"/>
              </a:rPr>
              <a:t>10</a:t>
            </a:r>
            <a:r>
              <a:rPr lang="en-US" b="1" i="0" dirty="0">
                <a:solidFill>
                  <a:srgbClr val="C00000"/>
                </a:solidFill>
                <a:effectLst/>
                <a:latin typeface="Gotham Pro Regular"/>
              </a:rPr>
              <a:t> complimentary passes to BSMA conferences for members</a:t>
            </a:r>
          </a:p>
          <a:p>
            <a:pPr lvl="2" algn="l"/>
            <a:endParaRPr lang="en-US" sz="2800" dirty="0"/>
          </a:p>
          <a:p>
            <a:pPr lvl="2" algn="l"/>
            <a:r>
              <a:rPr lang="en-US" sz="2800" dirty="0"/>
              <a:t>See Website: </a:t>
            </a:r>
            <a:r>
              <a:rPr lang="en-US" sz="2800" dirty="0">
                <a:hlinkClick r:id="rId3"/>
              </a:rPr>
              <a:t>https://biosupplyalliance.com/fees-benefits/</a:t>
            </a:r>
            <a:endParaRPr lang="en-US" sz="2800" dirty="0"/>
          </a:p>
          <a:p>
            <a:pPr lvl="2" algn="l"/>
            <a:endParaRPr lang="en-US" sz="2400" dirty="0"/>
          </a:p>
          <a:p>
            <a:pPr lvl="1" algn="l"/>
            <a:r>
              <a:rPr lang="en-US" dirty="0"/>
              <a:t>*  </a:t>
            </a:r>
            <a:r>
              <a:rPr lang="en-US" i="1" dirty="0"/>
              <a:t>Applies to drug Research, Development and Manufacturing companies.  There are separate benefits and fees for Service Providers, Suppliers, and Consulting Companies </a:t>
            </a:r>
          </a:p>
          <a:p>
            <a:pPr lvl="3" algn="l"/>
            <a:endParaRPr lang="en-US" sz="2400" i="1" dirty="0"/>
          </a:p>
          <a:p>
            <a:pPr lvl="3" algn="l"/>
            <a:endParaRPr lang="en-US" sz="2400" i="1" dirty="0"/>
          </a:p>
          <a:p>
            <a:pPr lvl="3" algn="l"/>
            <a:endParaRPr lang="en-US" sz="2400" i="1" dirty="0"/>
          </a:p>
          <a:p>
            <a:pPr lvl="3" algn="l"/>
            <a:endParaRPr lang="en-US" sz="2400" b="1" i="1" dirty="0"/>
          </a:p>
          <a:p>
            <a:pPr lvl="3" algn="l"/>
            <a:endParaRPr lang="en-US" sz="2000" b="1" i="1" dirty="0"/>
          </a:p>
          <a:p>
            <a:pPr marL="1657350" lvl="3" indent="-28575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2114550" lvl="4" indent="-285750" algn="l">
              <a:buFont typeface="Arial" panose="020B0604020202020204" pitchFamily="34" charset="0"/>
              <a:buChar char="•"/>
            </a:pPr>
            <a:endParaRPr lang="en-US" sz="2000" dirty="0">
              <a:highlight>
                <a:srgbClr val="00FFFF"/>
              </a:highlight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8,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12213279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95161" y="-660689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38066" y="1692425"/>
            <a:ext cx="8885949" cy="4848620"/>
          </a:xfrm>
        </p:spPr>
        <p:txBody>
          <a:bodyPr>
            <a:normAutofit/>
          </a:bodyPr>
          <a:lstStyle/>
          <a:p>
            <a:r>
              <a:rPr lang="en-US" sz="3600" b="1" dirty="0"/>
              <a:t>Steering Committee Website</a:t>
            </a:r>
          </a:p>
          <a:p>
            <a:pPr lvl="5" algn="l"/>
            <a:endParaRPr lang="en-US" sz="2000" dirty="0"/>
          </a:p>
          <a:p>
            <a:pPr lvl="2" algn="l"/>
            <a:r>
              <a:rPr lang="en-US" sz="2400" dirty="0"/>
              <a:t>Includes steering committee mission, members, meeting slides and recordings, webinar content and recordings</a:t>
            </a:r>
          </a:p>
          <a:p>
            <a:pPr lvl="2" algn="l"/>
            <a:endParaRPr lang="en-US" sz="2400" dirty="0"/>
          </a:p>
          <a:p>
            <a:pPr lvl="2" algn="l"/>
            <a:r>
              <a:rPr lang="en-US" sz="1600" u="sng" dirty="0">
                <a:solidFill>
                  <a:srgbClr val="000000"/>
                </a:solidFill>
                <a:effectLst/>
                <a:latin typeface="Verdana" panose="020B0604030504040204" pitchFamily="34" charset="0"/>
                <a:ea typeface="Times New Roman" panose="02020603050405020304" pitchFamily="18" charset="0"/>
                <a:cs typeface="Calibri" panose="020F0502020204030204" pitchFamily="34" charset="0"/>
                <a:hlinkClick r:id="rId3"/>
              </a:rPr>
              <a:t>Clinical &amp; Commercial Supply Chain Steering Committee - BSMA (biosupplyalliance.com)</a:t>
            </a:r>
            <a:endParaRPr lang="en-US" sz="1600" u="sng" dirty="0">
              <a:solidFill>
                <a:srgbClr val="000000"/>
              </a:solidFill>
              <a:effectLst/>
              <a:latin typeface="Verdana" panose="020B060403050404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2" algn="l"/>
            <a:endParaRPr lang="en-US" sz="2400" dirty="0"/>
          </a:p>
          <a:p>
            <a:pPr lvl="2" algn="l"/>
            <a:endParaRPr lang="en-US" sz="2400" dirty="0">
              <a:solidFill>
                <a:srgbClr val="FF0000"/>
              </a:solidFill>
            </a:endParaRPr>
          </a:p>
          <a:p>
            <a:pPr lvl="1" algn="l"/>
            <a:endParaRPr lang="en-US" sz="2800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</p:txBody>
      </p:sp>
    </p:spTree>
    <p:extLst>
      <p:ext uri="{BB962C8B-B14F-4D97-AF65-F5344CB8AC3E}">
        <p14:creationId xmlns:p14="http://schemas.microsoft.com/office/powerpoint/2010/main" val="384768731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52942" y="2120512"/>
            <a:ext cx="9474979" cy="4729075"/>
          </a:xfrm>
        </p:spPr>
        <p:txBody>
          <a:bodyPr>
            <a:normAutofit/>
          </a:bodyPr>
          <a:lstStyle/>
          <a:p>
            <a:r>
              <a:rPr lang="en-US" sz="3200" b="1" dirty="0"/>
              <a:t>Agenda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Introductions from First Time Callers (Name and Company)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Conference Updates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Workstream Group Updates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EnterAkt (Collaboration Platform) Updates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Group Discussion About Hiring Entry and Lower-Level Supply Chain Positions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Future Meeting Dates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607937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043425"/>
            <a:ext cx="11376706" cy="5413469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pPr lvl="2"/>
            <a:r>
              <a:rPr lang="en-US" sz="2800" dirty="0"/>
              <a:t>Conference Updates </a:t>
            </a:r>
          </a:p>
          <a:p>
            <a:pPr lvl="3" algn="l"/>
            <a:endParaRPr lang="en-US" sz="2400" i="1" dirty="0"/>
          </a:p>
          <a:p>
            <a:pPr lvl="3" algn="l"/>
            <a:endParaRPr lang="en-US" sz="2400" i="1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Recording of most sessions available on-line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1800" i="1" dirty="0"/>
              <a:t>See BSMA Website: </a:t>
            </a:r>
            <a:r>
              <a:rPr lang="en-US" sz="1800" i="1" dirty="0">
                <a:hlinkClick r:id="rId3"/>
              </a:rPr>
              <a:t>https://biosupplyalliance.com/2023-summit-march-8-9/</a:t>
            </a:r>
            <a:endParaRPr lang="en-US" sz="1800" i="1" dirty="0"/>
          </a:p>
          <a:p>
            <a:pPr lvl="3" algn="l"/>
            <a:endParaRPr lang="en-US" sz="2000" dirty="0"/>
          </a:p>
          <a:p>
            <a:pPr marL="1714500" lvl="3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Future Conferences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Brussels, </a:t>
            </a:r>
            <a:r>
              <a:rPr lang="en-US" sz="2000" dirty="0" err="1"/>
              <a:t>Belguim</a:t>
            </a:r>
            <a:r>
              <a:rPr lang="en-US" sz="2000" dirty="0"/>
              <a:t>:  October 19-20, 2023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2000" b="1" dirty="0">
                <a:solidFill>
                  <a:srgbClr val="FF0000"/>
                </a:solidFill>
              </a:rPr>
              <a:t>S. San Francisco Area, US:  March 20-21, 2024</a:t>
            </a:r>
          </a:p>
          <a:p>
            <a:pPr marL="2171700" lvl="4" indent="-342900" algn="l">
              <a:buFont typeface="Arial" panose="020B0604020202020204" pitchFamily="34" charset="0"/>
              <a:buChar char="•"/>
            </a:pPr>
            <a:r>
              <a:rPr lang="en-US" sz="2000" dirty="0"/>
              <a:t>Kigali, Rwanda, Africa:  May 27-28, 2024</a:t>
            </a:r>
          </a:p>
          <a:p>
            <a:pPr lvl="4" algn="l"/>
            <a:endParaRPr lang="en-US" sz="2000" dirty="0"/>
          </a:p>
          <a:p>
            <a:pPr lvl="3" algn="l"/>
            <a:endParaRPr lang="en-US" sz="2400" b="1" i="1" dirty="0"/>
          </a:p>
          <a:p>
            <a:pPr lvl="3" algn="l"/>
            <a:endParaRPr lang="en-US" sz="2000" b="1" i="1" dirty="0"/>
          </a:p>
          <a:p>
            <a:pPr lvl="3" algn="l"/>
            <a:endParaRPr lang="en-US" sz="2000" dirty="0"/>
          </a:p>
          <a:p>
            <a:pPr marL="2114550" lvl="4" indent="-285750" algn="l">
              <a:buFont typeface="Arial" panose="020B0604020202020204" pitchFamily="34" charset="0"/>
              <a:buChar char="•"/>
            </a:pPr>
            <a:endParaRPr lang="en-US" sz="2000" dirty="0">
              <a:highlight>
                <a:srgbClr val="00FFFF"/>
              </a:highlight>
            </a:endParaRPr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0569594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145854" y="690007"/>
            <a:ext cx="11853540" cy="5766887"/>
          </a:xfrm>
        </p:spPr>
        <p:txBody>
          <a:bodyPr>
            <a:normAutofit/>
          </a:bodyPr>
          <a:lstStyle/>
          <a:p>
            <a:endParaRPr lang="en-US" sz="2800" b="1" dirty="0"/>
          </a:p>
          <a:p>
            <a:pPr lvl="2"/>
            <a:endParaRPr lang="en-US" sz="2800" dirty="0"/>
          </a:p>
          <a:p>
            <a:pPr lvl="2"/>
            <a:r>
              <a:rPr lang="en-US" sz="2800" dirty="0"/>
              <a:t>Work Stream – Clinical Supply &amp; Demand Planning</a:t>
            </a:r>
          </a:p>
          <a:p>
            <a:r>
              <a:rPr lang="en-US" sz="2000" i="1" dirty="0"/>
              <a:t>Co-Chairs:  Ryan Mills (Denali) and Sebastien Coppe (N-Side)</a:t>
            </a:r>
            <a:endParaRPr lang="en-US" sz="2300" i="1" dirty="0"/>
          </a:p>
          <a:p>
            <a:pPr lvl="1" algn="l"/>
            <a:r>
              <a:rPr lang="en-US" sz="1800" i="1" dirty="0"/>
              <a:t>Member Companies: </a:t>
            </a:r>
            <a:r>
              <a:rPr lang="en-US" sz="1800" i="1" dirty="0" err="1"/>
              <a:t>Aligos</a:t>
            </a:r>
            <a:r>
              <a:rPr lang="en-US" sz="1800" i="1" dirty="0"/>
              <a:t>, Amgen, Arrowhead, Avidity Bio, Bayer, BioMarin, Dermavant, Exelixis*, Gilead, Global Blood Therapeutics (Pfizer), Helix, Novartis, Pliant Therapeutics, SK Pharmateco*, Illumina, Incyte, </a:t>
            </a:r>
            <a:r>
              <a:rPr lang="en-US" sz="1800" i="1" dirty="0" err="1"/>
              <a:t>Wugen</a:t>
            </a:r>
            <a:r>
              <a:rPr lang="en-US" sz="1800" i="1" dirty="0"/>
              <a:t>, Tenaya Therapeutics, 4G Clinical, Almac Group (IRT), Almac Clinical Services, Catalent, Clarkston Consulting, Slalom Consulting, Genpact, Keck Graduate Institute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sz="1400" dirty="0"/>
              <a:t>Waiting for person’s name </a:t>
            </a:r>
          </a:p>
          <a:p>
            <a:pPr lvl="2"/>
            <a:r>
              <a:rPr lang="en-US" sz="2000" dirty="0"/>
              <a:t>Scope:  Clinical Demand Planning, Supply Planning, CD&amp;OP, Inventory Optimization  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Previous Webinars</a:t>
            </a:r>
          </a:p>
          <a:p>
            <a:pPr lvl="2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Demand Planning Strategies for Clinical Trials:  </a:t>
            </a:r>
            <a:r>
              <a:rPr lang="en-US" sz="1400" dirty="0"/>
              <a:t>Ryan Mills (Denali), Brad Graves (Amgen), Malou Berdan (Arrowhead), Sebastien Coppe (N-Side)</a:t>
            </a:r>
          </a:p>
          <a:p>
            <a:pPr lvl="2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Everything You Wanted to Know About CS Planning But Were Afraid to Ask:</a:t>
            </a:r>
            <a:r>
              <a:rPr lang="en-US" sz="1400" dirty="0"/>
              <a:t> Allen Jacques (Kinaxis), A. Tramontano (Novartis), Brittney </a:t>
            </a:r>
            <a:r>
              <a:rPr lang="en-US" sz="1400" dirty="0" err="1"/>
              <a:t>Elkes</a:t>
            </a:r>
            <a:r>
              <a:rPr lang="en-US" sz="1400" dirty="0"/>
              <a:t> (</a:t>
            </a:r>
            <a:r>
              <a:rPr lang="en-US" sz="1400" dirty="0" err="1"/>
              <a:t>Aligos</a:t>
            </a:r>
            <a:r>
              <a:rPr lang="en-US" sz="1400" dirty="0"/>
              <a:t>)</a:t>
            </a:r>
          </a:p>
          <a:p>
            <a:pPr lvl="2"/>
            <a:r>
              <a:rPr lang="en-US" sz="1600" b="1" dirty="0"/>
              <a:t>Future Webinars</a:t>
            </a:r>
          </a:p>
          <a:p>
            <a:pPr lvl="2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S&amp;OP in the Clinical Planning Space:  </a:t>
            </a:r>
            <a:r>
              <a:rPr lang="en-US" sz="1400" dirty="0"/>
              <a:t>Stacey Erickson (Clarkston), Laura Shuga (Bayer), Jon Miller (</a:t>
            </a:r>
            <a:r>
              <a:rPr lang="en-US" sz="1400" dirty="0" err="1"/>
              <a:t>Wugen</a:t>
            </a:r>
            <a:r>
              <a:rPr lang="en-US" sz="1400" dirty="0"/>
              <a:t>), Eliano Russo (Novartis)</a:t>
            </a:r>
          </a:p>
          <a:p>
            <a:pPr lvl="2"/>
            <a:r>
              <a:rPr lang="en-US" sz="1600" b="1" dirty="0"/>
              <a:t>Workstream Group Discussions</a:t>
            </a:r>
          </a:p>
          <a:p>
            <a:pPr lvl="2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Comparators (last meeting), Imports/Exports (future meeting)</a:t>
            </a:r>
          </a:p>
          <a:p>
            <a:pPr lvl="2" algn="l"/>
            <a:endParaRPr lang="en-US" sz="24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2000" dirty="0"/>
          </a:p>
          <a:p>
            <a:pPr lvl="2" algn="l"/>
            <a:endParaRPr lang="en-US" sz="2400" dirty="0"/>
          </a:p>
          <a:p>
            <a:pPr lvl="3" algn="l"/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9581323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122363"/>
            <a:ext cx="11376706" cy="5334531"/>
          </a:xfrm>
        </p:spPr>
        <p:txBody>
          <a:bodyPr>
            <a:normAutofit/>
          </a:bodyPr>
          <a:lstStyle/>
          <a:p>
            <a:pPr lvl="2"/>
            <a:endParaRPr lang="en-US" sz="3200" dirty="0"/>
          </a:p>
          <a:p>
            <a:pPr lvl="2" algn="l"/>
            <a:r>
              <a:rPr lang="en-US" sz="2800" dirty="0"/>
              <a:t>Work Stream – Moving Beyond Excel and Point Solutions</a:t>
            </a:r>
          </a:p>
          <a:p>
            <a:pPr lvl="1"/>
            <a:endParaRPr lang="en-US" i="1" dirty="0"/>
          </a:p>
          <a:p>
            <a:pPr lvl="1"/>
            <a:r>
              <a:rPr lang="en-US" i="1" dirty="0"/>
              <a:t>Co-Chairs:  Rutesh Desai (Beigene)/Antonio Tramontano (Genpact) and Dan Silva (Tenthpin)</a:t>
            </a:r>
          </a:p>
          <a:p>
            <a:pPr lvl="1"/>
            <a:endParaRPr lang="en-US" i="1" dirty="0"/>
          </a:p>
          <a:p>
            <a:pPr lvl="2" algn="l"/>
            <a:r>
              <a:rPr lang="en-US" i="1" dirty="0"/>
              <a:t>Member Companies:  </a:t>
            </a:r>
            <a:r>
              <a:rPr lang="en-US" i="1" dirty="0" err="1"/>
              <a:t>Allogene</a:t>
            </a:r>
            <a:r>
              <a:rPr lang="en-US" i="1" dirty="0"/>
              <a:t> Therapeutics, Amgen, Avidity Bio, BioMarin, Dermavant, Eikon, Exelixis, Gilead, Novartis, SK Pharmateco, Tenaya Therapeutics, 4G Clinical, Almac Group (IRT), Catalent, Endpoint Clinical, Kinaxis, Keck Graduate Institute </a:t>
            </a:r>
            <a:endParaRPr lang="en-US" sz="1400" dirty="0"/>
          </a:p>
          <a:p>
            <a:pPr lvl="2"/>
            <a:r>
              <a:rPr lang="en-US" sz="2000" dirty="0"/>
              <a:t>Scope:  When, Why, ERP, IRT, Digitalization, Analytics, Integration with CDMO’s, etc.</a:t>
            </a:r>
          </a:p>
          <a:p>
            <a:pPr lvl="2"/>
            <a:endParaRPr lang="en-US" sz="1600" dirty="0"/>
          </a:p>
          <a:p>
            <a:pPr lvl="2"/>
            <a:r>
              <a:rPr lang="en-US" sz="1600" b="1" dirty="0"/>
              <a:t>Previous Webinars</a:t>
            </a:r>
          </a:p>
          <a:p>
            <a:pPr lvl="2"/>
            <a:r>
              <a:rPr lang="en-US" sz="1400" b="1" dirty="0">
                <a:solidFill>
                  <a:schemeClr val="accent1">
                    <a:lumMod val="75000"/>
                  </a:schemeClr>
                </a:solidFill>
              </a:rPr>
              <a:t>Novartis’ Clinical Supply Chain Digitalization Journey,  </a:t>
            </a:r>
            <a:r>
              <a:rPr lang="en-US" sz="1400" dirty="0"/>
              <a:t>Antonio Tramontano (Novartis) and Ryan Pedroni (Eikon) </a:t>
            </a:r>
          </a:p>
          <a:p>
            <a:pPr lvl="2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The Road to ERP:  Our Journey by </a:t>
            </a:r>
            <a:r>
              <a:rPr lang="en-US" sz="1400" b="1" dirty="0" err="1">
                <a:solidFill>
                  <a:schemeClr val="accent5">
                    <a:lumMod val="50000"/>
                  </a:schemeClr>
                </a:solidFill>
              </a:rPr>
              <a:t>Allogene</a:t>
            </a:r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, Incyte and Beigene</a:t>
            </a:r>
            <a:r>
              <a:rPr lang="en-US" sz="1400" dirty="0"/>
              <a:t>,  Charles Enriquez, Luke Moyer, Rutesh Desai, and Dan Silva (Tenthpin)</a:t>
            </a:r>
          </a:p>
          <a:p>
            <a:pPr lvl="2"/>
            <a:endParaRPr lang="en-US" sz="1600" b="1" dirty="0"/>
          </a:p>
          <a:p>
            <a:pPr lvl="2"/>
            <a:r>
              <a:rPr lang="en-US" sz="1600" b="1" dirty="0"/>
              <a:t>Future Webinars and Workstream Group Discussions</a:t>
            </a:r>
          </a:p>
          <a:p>
            <a:pPr lvl="2"/>
            <a:r>
              <a:rPr lang="en-US" sz="1400" b="1" dirty="0">
                <a:solidFill>
                  <a:schemeClr val="accent5">
                    <a:lumMod val="50000"/>
                  </a:schemeClr>
                </a:solidFill>
              </a:rPr>
              <a:t>Data Governance &amp; Master Data, IRT Education &amp; Best Practices, Data Analytics</a:t>
            </a:r>
          </a:p>
          <a:p>
            <a:pPr lvl="2"/>
            <a:endParaRPr lang="en-US" sz="1600" dirty="0"/>
          </a:p>
          <a:p>
            <a:pPr lvl="2"/>
            <a:endParaRPr lang="en-US" sz="3200" dirty="0"/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5272499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78332" y="-530771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489" y="1122363"/>
            <a:ext cx="11376706" cy="5334531"/>
          </a:xfrm>
        </p:spPr>
        <p:txBody>
          <a:bodyPr>
            <a:normAutofit/>
          </a:bodyPr>
          <a:lstStyle/>
          <a:p>
            <a:pPr lvl="2"/>
            <a:endParaRPr lang="en-US" sz="3200" dirty="0"/>
          </a:p>
          <a:p>
            <a:pPr lvl="2" algn="l"/>
            <a:endParaRPr lang="en-US" sz="2800" dirty="0"/>
          </a:p>
          <a:p>
            <a:pPr lvl="2" algn="l"/>
            <a:r>
              <a:rPr lang="en-US" sz="2800" dirty="0"/>
              <a:t>Work Stream – Transitioning from Clinical to Commercial:  Ensuring a Successful Product Launch</a:t>
            </a:r>
          </a:p>
          <a:p>
            <a:pPr lvl="3"/>
            <a:endParaRPr lang="en-US" sz="2000" i="1" dirty="0"/>
          </a:p>
          <a:p>
            <a:pPr lvl="3"/>
            <a:r>
              <a:rPr lang="en-US" sz="2000" i="1" dirty="0"/>
              <a:t>Co-Chairs:  Mike Dallman (Avidity </a:t>
            </a:r>
            <a:r>
              <a:rPr lang="en-US" sz="2000" i="1" dirty="0" err="1"/>
              <a:t>BioScience</a:t>
            </a:r>
            <a:r>
              <a:rPr lang="en-US" sz="2000" i="1" dirty="0"/>
              <a:t>) and Aparna Seksaria (SAP)</a:t>
            </a:r>
          </a:p>
          <a:p>
            <a:pPr lvl="3"/>
            <a:endParaRPr lang="en-US" sz="2000" i="1" dirty="0"/>
          </a:p>
          <a:p>
            <a:pPr lvl="2" algn="l"/>
            <a:r>
              <a:rPr lang="en-US" i="1" dirty="0"/>
              <a:t>Member Companies:  BioMarin, Dermavant, Novartis, </a:t>
            </a:r>
            <a:r>
              <a:rPr lang="en-US" i="1" dirty="0" err="1"/>
              <a:t>Sk</a:t>
            </a:r>
            <a:r>
              <a:rPr lang="en-US" i="1" dirty="0"/>
              <a:t> Pharmateco, 4G Clinical, Catalent, Clarkston Consulting, Kinaxis, Keck Graduate Institute</a:t>
            </a:r>
            <a:endParaRPr lang="en-US" sz="1400" i="1" dirty="0"/>
          </a:p>
          <a:p>
            <a:pPr lvl="2" algn="l"/>
            <a:endParaRPr lang="en-US" sz="2400" i="1" dirty="0"/>
          </a:p>
          <a:p>
            <a:pPr lvl="2"/>
            <a:r>
              <a:rPr lang="en-US" sz="2000" dirty="0"/>
              <a:t>Scope (draft):  </a:t>
            </a:r>
            <a:r>
              <a:rPr lang="en-US" sz="2000" dirty="0">
                <a:latin typeface="Calibri" panose="020F0502020204030204" pitchFamily="34" charset="0"/>
              </a:rPr>
              <a:t>P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rocesses, Organizational structure, People &amp; culture, CMO selection, Tech Transfers, Batch sizes, Managing process changes, Regulatory challenges, Logistics</a:t>
            </a:r>
            <a:endParaRPr lang="en-US" sz="2000" dirty="0"/>
          </a:p>
          <a:p>
            <a:pPr marL="1257300" lvl="2" indent="-342900" algn="l">
              <a:buFont typeface="Arial" panose="020B0604020202020204" pitchFamily="34" charset="0"/>
              <a:buChar char="•"/>
            </a:pPr>
            <a:endParaRPr lang="en-US" sz="2400" dirty="0"/>
          </a:p>
          <a:p>
            <a:pPr lvl="2" algn="l"/>
            <a:endParaRPr lang="en-US" sz="2400" i="1" dirty="0"/>
          </a:p>
          <a:p>
            <a:pPr lvl="2"/>
            <a:endParaRPr lang="en-US" sz="3200" dirty="0"/>
          </a:p>
          <a:p>
            <a:pPr marL="1828800" lvl="3" indent="-457200" algn="l">
              <a:buFont typeface="Arial" panose="020B0604020202020204" pitchFamily="34" charset="0"/>
              <a:buChar char="•"/>
            </a:pPr>
            <a:endParaRPr lang="en-US" sz="1800" dirty="0"/>
          </a:p>
          <a:p>
            <a:pPr lvl="2" algn="l"/>
            <a:endParaRPr lang="en-US" sz="2000" dirty="0"/>
          </a:p>
          <a:p>
            <a:pPr lvl="2" algn="l"/>
            <a:endParaRPr lang="en-US" sz="2600" dirty="0"/>
          </a:p>
          <a:p>
            <a:pPr lvl="1" algn="l"/>
            <a:endParaRPr lang="en-US" sz="28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 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4809706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405" y="1413674"/>
            <a:ext cx="10176206" cy="5435913"/>
          </a:xfrm>
        </p:spPr>
        <p:txBody>
          <a:bodyPr>
            <a:normAutofit lnSpcReduction="10000"/>
          </a:bodyPr>
          <a:lstStyle/>
          <a:p>
            <a:r>
              <a:rPr lang="en-US" sz="3600" b="1" dirty="0" err="1"/>
              <a:t>EnterAkt</a:t>
            </a:r>
            <a:endParaRPr lang="en-US" sz="3600" b="1" dirty="0"/>
          </a:p>
          <a:p>
            <a:endParaRPr lang="en-US" sz="32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Collaboration platform that allows participants to communicate, coordinate, and share challenges, solutions and best practices  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Pilot Program 2023  </a:t>
            </a:r>
            <a:r>
              <a:rPr lang="en-US" sz="1800" dirty="0"/>
              <a:t> (</a:t>
            </a:r>
            <a:r>
              <a:rPr lang="en-US" sz="1800" b="1" dirty="0">
                <a:solidFill>
                  <a:srgbClr val="FF0000"/>
                </a:solidFill>
              </a:rPr>
              <a:t>Open to anyone</a:t>
            </a:r>
            <a:r>
              <a:rPr lang="en-US" sz="1800" dirty="0"/>
              <a:t>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Used for posting Steering Committee Meeting and Webinar recordings, and Q&amp;A’s from Webinars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/>
              <a:t>Next Steps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Expand use to allow</a:t>
            </a:r>
            <a:r>
              <a:rPr lang="en-US" sz="1800" b="1" dirty="0"/>
              <a:t> All Users </a:t>
            </a:r>
            <a:r>
              <a:rPr lang="en-US" sz="1800" dirty="0"/>
              <a:t>the ability to identify and connect with SME’s and people with similar interests;  Post questions and seek answers from peers and solution providers;  Receive alerts when someone you choose to follow posts a topic of interest.    </a:t>
            </a:r>
            <a:r>
              <a:rPr lang="en-US" sz="1800" dirty="0">
                <a:solidFill>
                  <a:srgbClr val="FF0000"/>
                </a:solidFill>
              </a:rPr>
              <a:t>Complete (see next slide)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Promote world-wide throughout our Manufacturing and Service Provider community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30 minute training video: </a:t>
            </a:r>
            <a:r>
              <a:rPr lang="en-US" sz="1800" dirty="0">
                <a:hlinkClick r:id="rId3"/>
              </a:rPr>
              <a:t>https://us06web.zoom.us/rec/share/GtNvyUe_EzVMLdPvuC7CLQPBtpO5rz_M4tMAGpRLc49r6cf3BpoutYZi4T0hEQn1.uRCjMR9Za0gIlHwE?startTime=1683312908000</a:t>
            </a:r>
            <a:r>
              <a:rPr lang="en-US" sz="1800" dirty="0"/>
              <a:t> </a:t>
            </a:r>
          </a:p>
          <a:p>
            <a:pPr marL="800100" lvl="1" indent="-342900" algn="l">
              <a:buFont typeface="Arial" panose="020B0604020202020204" pitchFamily="34" charset="0"/>
              <a:buChar char="•"/>
            </a:pPr>
            <a:r>
              <a:rPr lang="en-US" sz="1800" dirty="0"/>
              <a:t>Passcode: B5vS9s^J</a:t>
            </a:r>
            <a:endParaRPr lang="en-US" sz="1800" dirty="0">
              <a:solidFill>
                <a:srgbClr val="7030A0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sz="2200" dirty="0"/>
              <a:t>Website: </a:t>
            </a:r>
            <a:r>
              <a:rPr lang="en-US" sz="2200" dirty="0">
                <a:hlinkClick r:id="rId4"/>
              </a:rPr>
              <a:t>https://bsma.enterakt.com/login</a:t>
            </a:r>
            <a:endParaRPr lang="en-US" sz="2200" dirty="0"/>
          </a:p>
          <a:p>
            <a:pPr algn="l"/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3225338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4501" y="-574565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0248" y="1548309"/>
            <a:ext cx="11180363" cy="5301278"/>
          </a:xfrm>
        </p:spPr>
        <p:txBody>
          <a:bodyPr>
            <a:normAutofit/>
          </a:bodyPr>
          <a:lstStyle/>
          <a:p>
            <a:r>
              <a:rPr lang="en-US" sz="3600" b="1" dirty="0" err="1"/>
              <a:t>EnterAkt</a:t>
            </a:r>
            <a:endParaRPr lang="en-US" sz="3600" b="1" dirty="0"/>
          </a:p>
          <a:p>
            <a:pPr lvl="1" algn="l"/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If you have trouble gaining access…</a:t>
            </a:r>
          </a:p>
          <a:p>
            <a:pPr lvl="1" algn="l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Any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one who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requests access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should receives an email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from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info@qlhinc.com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with a user-name and password </a:t>
            </a: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</a:rPr>
              <a:t>and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a subject line that reads "Welcome to </a:t>
            </a:r>
            <a:r>
              <a:rPr lang="en-US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Enterakt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!".    If your company uses an email quarantine system, it may be a couple of days before your junk/spam filter allows you to see it.  If you do not log-in within 60 minutes,  you receive a message "This password token is invalid" error.  It means the time to confirm your account expired for security reasons. 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You can still go the site at </a:t>
            </a:r>
            <a:r>
              <a:rPr lang="en-US" sz="1800" u="sng" dirty="0">
                <a:solidFill>
                  <a:srgbClr val="0000FF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https://bsma.enterakt.com</a:t>
            </a:r>
            <a:r>
              <a:rPr lang="en-US" sz="1800" dirty="0"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</a:rPr>
              <a:t> and click "Forgot Password?" to get a reset link.</a:t>
            </a:r>
          </a:p>
          <a:p>
            <a:pPr lvl="1" algn="l"/>
            <a:endParaRPr lang="en-US" sz="1800" dirty="0">
              <a:solidFill>
                <a:srgbClr val="7030A0"/>
              </a:solidFill>
              <a:highlight>
                <a:srgbClr val="FFFF00"/>
              </a:highlight>
              <a:latin typeface="Calibri" panose="020F0502020204030204" pitchFamily="34" charset="0"/>
            </a:endParaRPr>
          </a:p>
          <a:p>
            <a:pPr lvl="1" algn="l"/>
            <a:r>
              <a:rPr lang="en-US" sz="1800" dirty="0">
                <a:solidFill>
                  <a:srgbClr val="FF0000"/>
                </a:solidFill>
                <a:latin typeface="Calibri" panose="020F0502020204030204" pitchFamily="34" charset="0"/>
              </a:rPr>
              <a:t>New software enhancement…</a:t>
            </a:r>
            <a:endParaRPr lang="en-US" sz="1800" dirty="0">
              <a:solidFill>
                <a:srgbClr val="FF0000"/>
              </a:solidFill>
            </a:endParaRPr>
          </a:p>
          <a:p>
            <a:pPr algn="l"/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    We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just 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added the ability for a “Follower” to get a notification if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a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US" sz="1800" kern="0" dirty="0">
                <a:latin typeface="Calibri" panose="020F0502020204030204" pitchFamily="34" charset="0"/>
                <a:ea typeface="Calibri" panose="020F0502020204030204" pitchFamily="34" charset="0"/>
              </a:rPr>
              <a:t>“</a:t>
            </a:r>
            <a:r>
              <a:rPr lang="en-US" sz="1800" kern="0" dirty="0" err="1">
                <a:latin typeface="Calibri" panose="020F0502020204030204" pitchFamily="34" charset="0"/>
                <a:ea typeface="Calibri" panose="020F0502020204030204" pitchFamily="34" charset="0"/>
              </a:rPr>
              <a:t>F</a:t>
            </a:r>
            <a:r>
              <a:rPr lang="en-US" sz="1800" kern="0" dirty="0" err="1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ollowee</a:t>
            </a:r>
            <a:r>
              <a:rPr lang="en-US" sz="1800" kern="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” creates a post and/or comments      on a post.  Remember, each user controls (via their profile settings) whether they want to receive such notifications by either text or email. By default those notifications are turned off. </a:t>
            </a:r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11233704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3439B2-B34E-4D19-839E-22C5774B15A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GLOBAL LEADERS ADDRESS BUILDING THE NEXT GEN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SUPPLY CHAIN OF LIFE SCIENCES </a:t>
            </a:r>
            <a:b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en-US" sz="1800" b="1" dirty="0">
                <a:solidFill>
                  <a:srgbClr val="FFFFFF"/>
                </a:solidFill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IN THE WAKE OF COVID 19 PANDEMIC</a:t>
            </a:r>
            <a:endParaRPr lang="en-US" sz="1400" dirty="0">
              <a:latin typeface="Georgia" panose="02040502050405020303" pitchFamily="18" charset="0"/>
            </a:endParaRPr>
          </a:p>
        </p:txBody>
      </p:sp>
      <p:pic>
        <p:nvPicPr>
          <p:cNvPr id="5" name="Picture 4" descr="Logo, company name&#10;&#10;Description automatically generated">
            <a:extLst>
              <a:ext uri="{FF2B5EF4-FFF2-40B4-BE49-F238E27FC236}">
                <a16:creationId xmlns:a16="http://schemas.microsoft.com/office/drawing/2014/main" id="{E3842B46-B942-428F-935D-3CC8F181BC8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00771" y="-547600"/>
            <a:ext cx="5705764" cy="3566103"/>
          </a:xfrm>
          <a:prstGeom prst="rect">
            <a:avLst/>
          </a:prstGeom>
        </p:spPr>
      </p:pic>
      <p:sp>
        <p:nvSpPr>
          <p:cNvPr id="3" name="Subtitle 2">
            <a:extLst>
              <a:ext uri="{FF2B5EF4-FFF2-40B4-BE49-F238E27FC236}">
                <a16:creationId xmlns:a16="http://schemas.microsoft.com/office/drawing/2014/main" id="{20BC1C51-651D-4058-B9B1-45056B1158A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4405" y="1413674"/>
            <a:ext cx="10176206" cy="5435913"/>
          </a:xfrm>
        </p:spPr>
        <p:txBody>
          <a:bodyPr>
            <a:normAutofit/>
          </a:bodyPr>
          <a:lstStyle/>
          <a:p>
            <a:r>
              <a:rPr lang="en-US" sz="3600" b="1" dirty="0"/>
              <a:t>Hiring Entry and Lower-Level Supply Chain Positions</a:t>
            </a:r>
          </a:p>
          <a:p>
            <a:endParaRPr lang="en-US" sz="3200" b="1" dirty="0"/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Are you having difficulty filling these positions?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experience and how much experience are you seeking?  Are these must haves or nice to have?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are the educational requirements?  What professional certifications/training (i.e. APICS) are required?  Are these must haves or nice to have?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Do you utilize and hire student interns?  Why or why not?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can Professional Associations such as BSMA do to help?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US" dirty="0"/>
              <a:t>What can our college and university affiliates do to help?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US" dirty="0"/>
          </a:p>
          <a:p>
            <a:pPr algn="l"/>
            <a:endParaRPr lang="en-US" sz="2200" dirty="0"/>
          </a:p>
          <a:p>
            <a:pPr lvl="1" algn="l"/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08174F7-ACFE-46D9-9F2D-E9BD1149948C}"/>
              </a:ext>
            </a:extLst>
          </p:cNvPr>
          <p:cNvSpPr txBox="1"/>
          <p:nvPr/>
        </p:nvSpPr>
        <p:spPr>
          <a:xfrm>
            <a:off x="4958736" y="141525"/>
            <a:ext cx="723326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Clinical and Commercial Supply Chain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effectLst/>
                <a:latin typeface="Georgia" panose="02040502050405020303" pitchFamily="18" charset="0"/>
                <a:ea typeface="Times New Roman" panose="02020603050405020304" pitchFamily="18" charset="0"/>
                <a:cs typeface="Arial" panose="020B0604020202020204" pitchFamily="34" charset="0"/>
              </a:rPr>
              <a:t>Steering Committee Meeting</a:t>
            </a:r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r>
              <a:rPr lang="en-US" sz="1400" b="1" dirty="0">
                <a:latin typeface="Georgia" panose="02040502050405020303" pitchFamily="18" charset="0"/>
                <a:cs typeface="Arial" panose="020B0604020202020204" pitchFamily="34" charset="0"/>
              </a:rPr>
              <a:t>June 14, 2023</a:t>
            </a:r>
            <a:endParaRPr lang="en-US" sz="1400" b="1" dirty="0"/>
          </a:p>
          <a:p>
            <a:pPr marL="0" marR="0" algn="r">
              <a:spcBef>
                <a:spcPts val="0"/>
              </a:spcBef>
              <a:spcAft>
                <a:spcPts val="0"/>
              </a:spcAft>
            </a:pP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29281740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2695</TotalTime>
  <Words>1845</Words>
  <Application>Microsoft Office PowerPoint</Application>
  <PresentationFormat>Widescreen</PresentationFormat>
  <Paragraphs>226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3" baseType="lpstr">
      <vt:lpstr>Arial</vt:lpstr>
      <vt:lpstr>Calibri</vt:lpstr>
      <vt:lpstr>Calibri Light</vt:lpstr>
      <vt:lpstr>Georgia</vt:lpstr>
      <vt:lpstr>Gotham Pro Regular</vt:lpstr>
      <vt:lpstr>Symbol</vt:lpstr>
      <vt:lpstr>Verdana</vt:lpstr>
      <vt:lpstr>Office Theme</vt:lpstr>
      <vt:lpstr>GLOBAL LEADERS ADDRESS BUILDING THE NEXT GEN  SUPPLY CHAIN OF LIFE SCI!ENCES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Ba</vt:lpstr>
      <vt:lpstr>GLOBAL LEADERS ADDRESS BUILDING THE NEXT GEN  SUPPLY CHAIN OF LIFE SCIENCES  IN Ba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  <vt:lpstr>GLOBAL LEADERS ADDRESS BUILDING THE NEXT GEN  SUPPLY CHAIN OF LIFE SCIENCES  IN THE WAKE OF COVID 19 PANDEMIC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GLOBAL LEADERS ADDRESS BUILDING THE NEXT GEN  SUPPLY CHAIN OF LIFE SCIENCES  IN THE WAKE OF COVID 19 PANDEMIC</dc:title>
  <dc:creator>Dotti Yells</dc:creator>
  <cp:lastModifiedBy>Bill Coakley</cp:lastModifiedBy>
  <cp:revision>393</cp:revision>
  <cp:lastPrinted>2023-04-06T01:19:38Z</cp:lastPrinted>
  <dcterms:created xsi:type="dcterms:W3CDTF">2020-09-30T17:42:50Z</dcterms:created>
  <dcterms:modified xsi:type="dcterms:W3CDTF">2023-06-13T23:28:28Z</dcterms:modified>
</cp:coreProperties>
</file>